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6" r:id="rId1"/>
    <p:sldMasterId id="2147483731" r:id="rId2"/>
  </p:sldMasterIdLst>
  <p:notesMasterIdLst>
    <p:notesMasterId r:id="rId27"/>
  </p:notesMasterIdLst>
  <p:handoutMasterIdLst>
    <p:handoutMasterId r:id="rId28"/>
  </p:handoutMasterIdLst>
  <p:sldIdLst>
    <p:sldId id="541" r:id="rId3"/>
    <p:sldId id="814" r:id="rId4"/>
    <p:sldId id="815" r:id="rId5"/>
    <p:sldId id="816" r:id="rId6"/>
    <p:sldId id="817" r:id="rId7"/>
    <p:sldId id="818" r:id="rId8"/>
    <p:sldId id="819" r:id="rId9"/>
    <p:sldId id="646" r:id="rId10"/>
    <p:sldId id="808" r:id="rId11"/>
    <p:sldId id="813" r:id="rId12"/>
    <p:sldId id="811" r:id="rId13"/>
    <p:sldId id="812" r:id="rId14"/>
    <p:sldId id="650" r:id="rId15"/>
    <p:sldId id="653" r:id="rId16"/>
    <p:sldId id="654" r:id="rId17"/>
    <p:sldId id="807" r:id="rId18"/>
    <p:sldId id="797" r:id="rId19"/>
    <p:sldId id="798" r:id="rId20"/>
    <p:sldId id="723" r:id="rId21"/>
    <p:sldId id="799" r:id="rId22"/>
    <p:sldId id="726" r:id="rId23"/>
    <p:sldId id="727" r:id="rId24"/>
    <p:sldId id="707" r:id="rId25"/>
    <p:sldId id="539" r:id="rId26"/>
  </p:sldIdLst>
  <p:sldSz cx="9906000" cy="6858000" type="A4"/>
  <p:notesSz cx="6799263" cy="9929813"/>
  <p:custShowLst>
    <p:custShow name="簡報 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0000"/>
    <a:srgbClr val="CC0099"/>
    <a:srgbClr val="990000"/>
    <a:srgbClr val="00FF99"/>
    <a:srgbClr val="CC99FF"/>
    <a:srgbClr val="EEFFE3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424" autoAdjust="0"/>
  </p:normalViewPr>
  <p:slideViewPr>
    <p:cSldViewPr>
      <p:cViewPr varScale="1">
        <p:scale>
          <a:sx n="83" d="100"/>
          <a:sy n="83" d="100"/>
        </p:scale>
        <p:origin x="1243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10"/>
    </p:cViewPr>
  </p:sorterViewPr>
  <p:notesViewPr>
    <p:cSldViewPr>
      <p:cViewPr varScale="1">
        <p:scale>
          <a:sx n="61" d="100"/>
          <a:sy n="61" d="100"/>
        </p:scale>
        <p:origin x="3378" y="84"/>
      </p:cViewPr>
      <p:guideLst>
        <p:guide orient="horz" pos="3224"/>
        <p:guide pos="2239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65FF101-B196-475A-A766-C10B5DC8D8CB}" type="datetimeFigureOut">
              <a:rPr lang="zh-TW" altLang="en-US">
                <a:latin typeface="Times New Roman" panose="02020603050405020304" pitchFamily="18" charset="0"/>
                <a:ea typeface="微軟正黑體" panose="020B0604030504040204" pitchFamily="34" charset="-120"/>
              </a:rPr>
              <a:pPr>
                <a:defRPr/>
              </a:pPr>
              <a:t>2017/3/8</a:t>
            </a:fld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2321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9E2F2431-A231-4013-8532-7E4AA70839F9}" type="slidenum">
              <a:rPr lang="zh-TW" altLang="en-US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‹#›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10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155679C-8C28-4E21-87AA-4087C193B91C}" type="datetimeFigureOut">
              <a:rPr lang="zh-TW" altLang="en-US" smtClean="0"/>
              <a:pPr>
                <a:defRPr/>
              </a:pPr>
              <a:t>2017/3/8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686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3" tIns="45847" rIns="91693" bIns="45847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623" y="4716161"/>
            <a:ext cx="5440019" cy="4468185"/>
          </a:xfrm>
          <a:prstGeom prst="rect">
            <a:avLst/>
          </a:prstGeom>
        </p:spPr>
        <p:txBody>
          <a:bodyPr vert="horz" lIns="91693" tIns="45847" rIns="91693" bIns="45847" rtlCol="0">
            <a:normAutofit/>
          </a:bodyPr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2321"/>
            <a:ext cx="2946550" cy="495952"/>
          </a:xfrm>
          <a:prstGeom prst="rect">
            <a:avLst/>
          </a:prstGeom>
        </p:spPr>
        <p:txBody>
          <a:bodyPr vert="horz" lIns="91693" tIns="45847" rIns="91693" bIns="458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B9574A7A-5A1A-4134-A0A6-6240C73666B0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082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13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13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13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13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7ED14A0-D446-4F3F-9EFF-3936CFD3DD11}" type="slidenum">
              <a:rPr lang="en-US" altLang="zh-TW" sz="130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pPr eaLnBrk="1" hangingPunct="1">
                <a:spcBef>
                  <a:spcPct val="0"/>
                </a:spcBef>
              </a:pPr>
              <a:t>0</a:t>
            </a:fld>
            <a:endParaRPr lang="en-US" altLang="zh-TW" sz="1300" dirty="0" smtClean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6863" cy="37226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8904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4A7A-5A1A-4134-A0A6-6240C73666B0}" type="slidenum">
              <a:rPr lang="zh-TW" altLang="en-US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32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教學品質組\教學資源組102年9月\102年10月獎補助款訪視\簡報-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4555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5300" y="2590800"/>
            <a:ext cx="89154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635635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400815"/>
            <a:ext cx="23114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4EAD6E-E095-474C-9D0A-19C8446BA131}" type="datetime1">
              <a:rPr lang="zh-TW" altLang="en-US" smtClean="0">
                <a:solidFill>
                  <a:srgbClr val="1A1A70"/>
                </a:solidFill>
              </a:rPr>
              <a:t>2017/3/8</a:t>
            </a:fld>
            <a:endParaRPr lang="en-US" altLang="zh-TW">
              <a:solidFill>
                <a:srgbClr val="1A1A7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400815"/>
            <a:ext cx="31369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A1A7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400815"/>
            <a:ext cx="23114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7D4316-FDAF-4229-B800-CD9DAAE0B459}" type="slidenum">
              <a:rPr lang="en-US" altLang="zh-TW">
                <a:solidFill>
                  <a:srgbClr val="1A1A7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A1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F6D6-A489-4B0D-9D6E-C7067D707957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0ABD-62E8-4F61-8B9B-8E355C8C9EFD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7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6191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6191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209A-1F2E-4000-9047-811C0ADB840F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9565-FC37-4686-B934-06909A9E1100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2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371604"/>
            <a:ext cx="8915400" cy="50260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B0BC-E55E-4513-A40A-C245F4E6478F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78FB-4AE9-4CE3-82C7-3E705FC4AA96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371604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371604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BCE68-90DC-475F-84E5-6C283B1A876C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25B4-22B4-44C2-962E-7577C36ABB70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8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371604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35550" y="1371602"/>
            <a:ext cx="4375150" cy="2436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35550" y="3960813"/>
            <a:ext cx="4375150" cy="24368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F6F-2A40-4646-883A-71C7ECF8DFC2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4126-9319-4A73-A961-BFD611EC2F05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教學品質組\教學資源組102年9月\102年10月獎補助款訪視\簡報-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4555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5300" y="2590800"/>
            <a:ext cx="89154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635635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400801"/>
            <a:ext cx="23114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96A986-E697-46B6-9514-294E2DDEB983}" type="datetime1">
              <a:rPr lang="zh-TW" altLang="en-US" smtClean="0">
                <a:solidFill>
                  <a:srgbClr val="1A1A70"/>
                </a:solidFill>
              </a:rPr>
              <a:t>2017/3/8</a:t>
            </a:fld>
            <a:endParaRPr lang="en-US" altLang="zh-TW">
              <a:solidFill>
                <a:srgbClr val="1A1A7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400801"/>
            <a:ext cx="31369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A1A7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400801"/>
            <a:ext cx="23114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7D4316-FDAF-4229-B800-CD9DAAE0B459}" type="slidenum">
              <a:rPr lang="en-US" altLang="zh-TW">
                <a:solidFill>
                  <a:srgbClr val="1A1A7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A1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2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035E-E98C-4F70-B9DC-DA8945419D30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45D3-F574-4C7F-8C84-09EC934BDE3E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7A2B-E8B8-4B95-8FB6-55A52C9907B9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840F-516A-4C01-918E-12949975AD34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371601"/>
            <a:ext cx="437515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371601"/>
            <a:ext cx="437515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E249-9460-4448-8E9B-B6E4F74E5D51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7A513-FB76-40E2-8502-F628E129A8C7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45F37-1B2B-4ABE-BD91-96E22DFBAE26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F339-237D-467A-AEDB-A23AF1EE8AEF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CEFD-7D0A-40AB-9EB9-58AD5BEF2D69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45D3-F574-4C7F-8C84-09EC934BDE3E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9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6DE2-16DF-4FAA-9EDC-3E9396C53288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25F7-2243-4B71-AFD1-34C8F668B348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3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132C-E844-45B4-8DCC-D4A16FF658BB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F26C-E019-4D39-A9F4-D7DA76943FFF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5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8579-16F1-4132-BAD7-C3F857C39A31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ABED-FD7E-43FF-B459-EE4B1EC5B08C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CF0F-6167-4227-A281-1D34EACA6E84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CCC7-53AD-485A-B867-CD615427F134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3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DBF2-75E4-427E-A4D2-77ABAAE54658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0ABD-62E8-4F61-8B9B-8E355C8C9EFD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6191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6191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D680-DD45-480E-8AE3-F49EB03E422F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9565-FC37-4686-B934-06909A9E1100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371601"/>
            <a:ext cx="8915400" cy="50260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9EF1-A0AB-436F-A6BB-3BC33A5B21B7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78FB-4AE9-4CE3-82C7-3E705FC4AA96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371601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371601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066B-D63F-446B-A547-5B993F567F32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25B4-22B4-44C2-962E-7577C36ABB70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2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8450" y="206375"/>
            <a:ext cx="74295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371601"/>
            <a:ext cx="4375150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35550" y="1371601"/>
            <a:ext cx="4375150" cy="2436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35550" y="3960813"/>
            <a:ext cx="4375150" cy="24368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2404-D4DE-417D-8B7C-AEF74404C7B3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4126-9319-4A73-A961-BFD611EC2F05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1853-EFBA-4572-9279-33676CE42BF1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840F-516A-4C01-918E-12949975AD34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371604"/>
            <a:ext cx="437515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371604"/>
            <a:ext cx="437515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1CFF-49D6-4CC5-8595-503AC186E627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7A513-FB76-40E2-8502-F628E129A8C7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4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4BA6-6C5F-4EE7-A771-8445A9C567FA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F339-237D-467A-AEDB-A23AF1EE8AEF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2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BF7F-29F2-423D-976D-165B36314895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25F7-2243-4B71-AFD1-34C8F668B348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2502970" y="1557060"/>
            <a:ext cx="638112" cy="720080"/>
            <a:chOff x="1979712" y="2061381"/>
            <a:chExt cx="952470" cy="1105785"/>
          </a:xfrm>
        </p:grpSpPr>
        <p:pic>
          <p:nvPicPr>
            <p:cNvPr id="10" name="Picture 3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2564904"/>
              <a:ext cx="952470" cy="60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2760" y="2061381"/>
              <a:ext cx="806375" cy="80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群組 11"/>
          <p:cNvGrpSpPr/>
          <p:nvPr userDrawn="1"/>
        </p:nvGrpSpPr>
        <p:grpSpPr>
          <a:xfrm>
            <a:off x="3928728" y="1556792"/>
            <a:ext cx="638112" cy="720427"/>
            <a:chOff x="3419872" y="2060848"/>
            <a:chExt cx="952470" cy="1106318"/>
          </a:xfrm>
        </p:grpSpPr>
        <p:pic>
          <p:nvPicPr>
            <p:cNvPr id="13" name="Picture 3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564904"/>
              <a:ext cx="952470" cy="60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2920" y="2060848"/>
              <a:ext cx="806375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群組 14"/>
          <p:cNvGrpSpPr/>
          <p:nvPr userDrawn="1"/>
        </p:nvGrpSpPr>
        <p:grpSpPr>
          <a:xfrm>
            <a:off x="5354486" y="1556792"/>
            <a:ext cx="638112" cy="720427"/>
            <a:chOff x="4860032" y="2060848"/>
            <a:chExt cx="952470" cy="1106318"/>
          </a:xfrm>
        </p:grpSpPr>
        <p:pic>
          <p:nvPicPr>
            <p:cNvPr id="16" name="Picture 3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2564904"/>
              <a:ext cx="952470" cy="60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0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3613" y="2060848"/>
              <a:ext cx="805309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群組 17"/>
          <p:cNvGrpSpPr/>
          <p:nvPr userDrawn="1"/>
        </p:nvGrpSpPr>
        <p:grpSpPr>
          <a:xfrm>
            <a:off x="6780244" y="1556792"/>
            <a:ext cx="638112" cy="720427"/>
            <a:chOff x="6300192" y="2060848"/>
            <a:chExt cx="952470" cy="1106318"/>
          </a:xfrm>
        </p:grpSpPr>
        <p:pic>
          <p:nvPicPr>
            <p:cNvPr id="19" name="Picture 3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2564904"/>
              <a:ext cx="952470" cy="60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3240" y="2060848"/>
              <a:ext cx="806375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075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9E00-9962-4953-BE94-DE868268EC85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F26C-E019-4D39-A9F4-D7DA76943FFF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A96E-EA76-423A-ACF2-DD3938E64A1B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ABED-FD7E-43FF-B459-EE4B1EC5B08C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7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669C-A74A-4F91-902C-CE9EC23C094A}" type="datetime1">
              <a:rPr lang="zh-TW" altLang="en-US" smtClean="0">
                <a:solidFill>
                  <a:srgbClr val="3167D3"/>
                </a:solidFill>
              </a:rPr>
              <a:t>2017/3/8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CCC7-53AD-485A-B867-CD615427F134}" type="slidenum">
              <a:rPr lang="en-US" altLang="zh-TW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316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D:\教學品質組\教學資源組102年9月\102年10月獎補助款訪視\簡報-0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0" y="0"/>
            <a:ext cx="99455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5300" y="1371604"/>
            <a:ext cx="89154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95300" y="6521465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C861078-BADD-46DB-9792-15E302884079}" type="datetime1">
              <a:rPr kumimoji="0" lang="zh-TW" altLang="en-US" smtClean="0">
                <a:solidFill>
                  <a:srgbClr val="3167D3"/>
                </a:solidFill>
              </a:rPr>
              <a:t>2017/3/8</a:t>
            </a:fld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84550" y="6521465"/>
            <a:ext cx="313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9300" y="6521465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EB345FB-CA36-4F81-AECC-142AFA6347CE}" type="slidenum">
              <a:rPr kumimoji="0" lang="en-US" altLang="zh-TW" smtClean="0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6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1568450" y="206375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863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l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D:\教學品質組\教學資源組102年9月\102年10月獎補助款訪視\簡報-0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5" y="0"/>
            <a:ext cx="99455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5300" y="1371601"/>
            <a:ext cx="89154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95300" y="6521451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55FAAEB-1BE8-4741-941B-98AD5801B9F1}" type="datetime1">
              <a:rPr kumimoji="0" lang="zh-TW" altLang="en-US" smtClean="0">
                <a:solidFill>
                  <a:srgbClr val="3167D3"/>
                </a:solidFill>
              </a:rPr>
              <a:t>2017/3/8</a:t>
            </a:fld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84550" y="6521451"/>
            <a:ext cx="313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9300" y="6521451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EB345FB-CA36-4F81-AECC-142AFA6347CE}" type="slidenum">
              <a:rPr kumimoji="0" lang="en-US" altLang="zh-TW" smtClean="0">
                <a:solidFill>
                  <a:srgbClr val="3167D3"/>
                </a:solidFill>
              </a:rPr>
              <a:pPr>
                <a:defRPr/>
              </a:pPr>
              <a:t>‹#›</a:t>
            </a:fld>
            <a:endParaRPr kumimoji="0" lang="en-US" altLang="zh-TW" dirty="0">
              <a:solidFill>
                <a:srgbClr val="3167D3"/>
              </a:solidFill>
            </a:endParaRPr>
          </a:p>
        </p:txBody>
      </p:sp>
      <p:sp>
        <p:nvSpPr>
          <p:cNvPr id="100366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1568450" y="206375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040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l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496" y="1628800"/>
            <a:ext cx="9001753" cy="2880320"/>
          </a:xfrm>
        </p:spPr>
        <p:txBody>
          <a:bodyPr/>
          <a:lstStyle/>
          <a:p>
            <a:pPr marL="457200" indent="-455613">
              <a:spcBef>
                <a:spcPts val="1350"/>
              </a:spcBef>
              <a:buSzPct val="75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5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r>
              <a:rPr lang="zh-TW" altLang="en-US" sz="5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</a:t>
            </a:r>
            <a:r>
              <a:rPr lang="zh-TW" altLang="en-US" sz="54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度第</a:t>
            </a:r>
            <a:r>
              <a:rPr lang="en-US" altLang="zh-TW" sz="54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54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學期</a:t>
            </a:r>
            <a:r>
              <a:rPr lang="en-US" altLang="zh-TW" sz="5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會計室業務</a:t>
            </a:r>
            <a:r>
              <a:rPr lang="zh-TW" altLang="en-US" sz="54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重點宣導</a:t>
            </a:r>
            <a:r>
              <a:rPr lang="en-US" altLang="zh-TW" sz="5400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zh-TW" sz="2400" dirty="0">
              <a:solidFill>
                <a:srgbClr val="0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2800" y="5877272"/>
            <a:ext cx="3900488" cy="431699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949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9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175347" y="188640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貳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、撥款清冊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(2/4)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/>
          <a:srcRect l="9742" t="11111" r="10375" b="23515"/>
          <a:stretch/>
        </p:blipFill>
        <p:spPr>
          <a:xfrm>
            <a:off x="1352600" y="1340768"/>
            <a:ext cx="8308911" cy="3824847"/>
          </a:xfrm>
          <a:prstGeom prst="rect">
            <a:avLst/>
          </a:prstGeom>
          <a:ln>
            <a:noFill/>
          </a:ln>
        </p:spPr>
      </p:pic>
      <p:grpSp>
        <p:nvGrpSpPr>
          <p:cNvPr id="8" name="群組 7"/>
          <p:cNvGrpSpPr/>
          <p:nvPr/>
        </p:nvGrpSpPr>
        <p:grpSpPr>
          <a:xfrm>
            <a:off x="167442" y="1313184"/>
            <a:ext cx="1447615" cy="802966"/>
            <a:chOff x="335361" y="2956244"/>
            <a:chExt cx="1781679" cy="737503"/>
          </a:xfrm>
        </p:grpSpPr>
        <p:sp>
          <p:nvSpPr>
            <p:cNvPr id="9" name="矩形 8"/>
            <p:cNvSpPr/>
            <p:nvPr/>
          </p:nvSpPr>
          <p:spPr>
            <a:xfrm>
              <a:off x="335361" y="2956244"/>
              <a:ext cx="1362663" cy="7375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F0000"/>
                  </a:solidFill>
                  <a:latin typeface="+mn-ea"/>
                </a:rPr>
                <a:t>1.</a:t>
              </a:r>
              <a:r>
                <a:rPr lang="zh-TW" altLang="en-US" b="1" dirty="0" smtClean="0">
                  <a:solidFill>
                    <a:srgbClr val="FF0000"/>
                  </a:solidFill>
                  <a:latin typeface="+mn-ea"/>
                </a:rPr>
                <a:t>挑選經</a:t>
              </a:r>
              <a:endParaRPr lang="en-US" altLang="zh-TW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+mn-ea"/>
                </a:rPr>
                <a:t>   費來源</a:t>
              </a:r>
              <a:endParaRPr lang="zh-TW" altLang="en-US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1698024" y="3158857"/>
              <a:ext cx="419016" cy="2636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75347" y="2644151"/>
            <a:ext cx="1447615" cy="802966"/>
            <a:chOff x="335361" y="2956244"/>
            <a:chExt cx="1781679" cy="737503"/>
          </a:xfrm>
        </p:grpSpPr>
        <p:sp>
          <p:nvSpPr>
            <p:cNvPr id="12" name="矩形 11"/>
            <p:cNvSpPr/>
            <p:nvPr/>
          </p:nvSpPr>
          <p:spPr>
            <a:xfrm>
              <a:off x="335361" y="2956244"/>
              <a:ext cx="1362663" cy="7375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F0000"/>
                  </a:solidFill>
                  <a:latin typeface="+mn-ea"/>
                </a:rPr>
                <a:t>2.</a:t>
              </a:r>
              <a:r>
                <a:rPr lang="zh-TW" altLang="en-US" b="1" dirty="0" smtClean="0">
                  <a:solidFill>
                    <a:srgbClr val="FF0000"/>
                  </a:solidFill>
                  <a:latin typeface="+mn-ea"/>
                </a:rPr>
                <a:t>挑選撥</a:t>
              </a:r>
              <a:endParaRPr lang="en-US" altLang="zh-TW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lang="zh-TW" altLang="en-US" b="1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zh-TW" altLang="en-US" b="1" dirty="0" smtClean="0">
                  <a:solidFill>
                    <a:srgbClr val="FF0000"/>
                  </a:solidFill>
                  <a:latin typeface="+mn-ea"/>
                </a:rPr>
                <a:t>  款範本</a:t>
              </a:r>
              <a:endParaRPr lang="zh-TW" altLang="en-US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1698024" y="3158857"/>
              <a:ext cx="419016" cy="2636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698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26130"/>
              </p:ext>
            </p:extLst>
          </p:nvPr>
        </p:nvGraphicFramePr>
        <p:xfrm>
          <a:off x="776536" y="1196752"/>
          <a:ext cx="8153400" cy="4045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433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612224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計畫經費表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專任助理：聘用請示單、聘僱契約、</a:t>
                      </a:r>
                      <a:r>
                        <a:rPr lang="zh-TW" sz="1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請假統計表、簽到表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勞僱型助理：聘用請示單、聘僱契約、簽到表、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人事室核算之分攤</a:t>
                      </a:r>
                      <a:r>
                        <a:rPr 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表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勞建保、勞退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實習型助理：津貼證明表正本、實習同意書影</a:t>
                      </a:r>
                      <a:r>
                        <a:rPr 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本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學</a:t>
                      </a: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務處課外組網站</a:t>
                      </a:r>
                      <a:r>
                        <a:rPr 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下載</a:t>
                      </a: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預算編號未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填寫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須填寫到流水號，因業務費、人事費、補充保費之流水號不同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，如：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C000-103P001</a:t>
                      </a:r>
                      <a:r>
                        <a:rPr lang="en-US" sz="1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-02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所屬年月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錯誤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因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撥款系統預設值為當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月份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所得類別須注意有稅【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】、執行業務所得【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9B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】、免稅之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區別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未標示經費來源或列計畫名稱，導致沒有任何資訊可供會計室辨認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教育部、政府產學、私人產學、學校經費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貳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、撥款清冊</a:t>
            </a:r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(3/4</a:t>
            </a: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1001" y="977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1" y="119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68093"/>
              </p:ext>
            </p:extLst>
          </p:nvPr>
        </p:nvGraphicFramePr>
        <p:xfrm>
          <a:off x="776536" y="1565791"/>
          <a:ext cx="8153400" cy="4045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433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612224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授課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鐘點費：課表、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校外業師請加附簽領</a:t>
                      </a:r>
                      <a:r>
                        <a:rPr 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收據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演講鐘點費：議程表、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校外講師請加附簽領</a:t>
                      </a:r>
                      <a:r>
                        <a:rPr 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收據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5"/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收據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受款人處請務必要領款人之親筆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簽名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5"/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校內職員一律使用土銀帳號撥款，毋須另簽收</a:t>
                      </a:r>
                      <a:r>
                        <a:rPr 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據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校外須檢付</a:t>
                      </a:r>
                      <a:r>
                        <a:rPr lang="zh-TW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簽收據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貳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、撥款清冊</a:t>
            </a:r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(4/4</a:t>
            </a: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12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5614" name="Text Box 26"/>
          <p:cNvSpPr txBox="1">
            <a:spLocks noChangeArrowheads="1"/>
          </p:cNvSpPr>
          <p:nvPr/>
        </p:nvSpPr>
        <p:spPr bwMode="auto">
          <a:xfrm>
            <a:off x="272480" y="1055570"/>
            <a:ext cx="6336704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0" rIns="91403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採購預算執行種類</a:t>
            </a:r>
            <a:endParaRPr kumimoji="1"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>
          <a:xfrm>
            <a:off x="704528" y="1764143"/>
            <a:ext cx="8450003" cy="4048749"/>
          </a:xfrm>
          <a:noFill/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付款廠商 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動支，逕付廠商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借支 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計畫預借金額，後續核銷，沖帳及歸墊學校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代墊 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計畫先墊付款，後續歸墊承辦人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計畫主持人</a:t>
            </a: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63538" indent="-363538">
              <a:buFont typeface="+mj-lt"/>
              <a:buAutoNum type="arabicPeriod"/>
            </a:pPr>
            <a:endParaRPr lang="en-US" altLang="zh-TW" sz="2800" b="1" dirty="0" smtClean="0">
              <a:solidFill>
                <a:srgbClr val="993366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系統依選項自動帶表單</a:t>
            </a:r>
            <a:endParaRPr lang="en-US" altLang="zh-TW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人工表單至事務組下載 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請確認表單格式正確性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zh-TW" altLang="en-US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參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、請採購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</a:t>
            </a:r>
            <a:endParaRPr kumimoji="0" lang="zh-TW" altLang="en-US" sz="4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13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>
          <a:xfrm>
            <a:off x="515268" y="1285681"/>
            <a:ext cx="8915400" cy="4048749"/>
          </a:xfrm>
          <a:noFill/>
        </p:spPr>
        <p:txBody>
          <a:bodyPr/>
          <a:lstStyle/>
          <a:p>
            <a:pPr marL="269875" indent="-269875" algn="just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執行完畢，檢付下列資料沖帳</a:t>
            </a:r>
          </a:p>
          <a:p>
            <a:pPr marL="269875" indent="-269875" algn="just">
              <a:buNone/>
            </a:pP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已審核黏貼憑證等資料</a:t>
            </a:r>
          </a:p>
          <a:p>
            <a:pPr marL="269875" indent="-269875" algn="just">
              <a:buNone/>
            </a:pP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2)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已審核經費動支暨請購申請單影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本 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如無影本，可用借支歸墊單替代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269875" indent="-269875" algn="just">
              <a:buNone/>
            </a:pP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執行金額</a:t>
            </a:r>
            <a:r>
              <a:rPr lang="en-US" altLang="zh-TW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&lt;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借支金額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餘款歸墊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檢付借支歸墊單</a:t>
            </a:r>
          </a:p>
          <a:p>
            <a:pPr marL="269875" indent="-269875" algn="just">
              <a:buNone/>
            </a:pP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4)</a:t>
            </a:r>
            <a:r>
              <a:rPr lang="zh-TW" altLang="en-US" sz="20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執行金額</a:t>
            </a:r>
            <a:r>
              <a:rPr lang="en-US" altLang="zh-TW" sz="20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sz="20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借支金額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代墊撥付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差額檢付撥款清冊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，會計室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審核無誤， 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沖 </a:t>
            </a:r>
            <a:endParaRPr lang="en-US" altLang="zh-TW" sz="2000" b="1" dirty="0" smtClean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 algn="just">
              <a:buNone/>
            </a:pP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   帳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撥款</a:t>
            </a:r>
            <a:endParaRPr lang="en-US" altLang="zh-TW" sz="2000" b="1" dirty="0" smtClean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 algn="just">
              <a:buNone/>
            </a:pPr>
            <a:endParaRPr lang="zh-TW" altLang="en-US" sz="2000" b="1" dirty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 algn="just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借支項目：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人事相關費用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設備費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業務費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涉及採購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逾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元逕</a:t>
            </a:r>
            <a:endParaRPr lang="en-US" altLang="zh-TW" sz="20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 algn="just"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付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廠商逾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萬元程序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經費。</a:t>
            </a: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如有活動演講鐘點費等特殊需求，</a:t>
            </a:r>
            <a:r>
              <a:rPr lang="zh-TW" altLang="en-US" sz="2000" b="1" dirty="0">
                <a:solidFill>
                  <a:srgbClr val="99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簽核後</a:t>
            </a: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，始得</a:t>
            </a:r>
            <a:r>
              <a:rPr lang="zh-TW" altLang="en-US" sz="20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辦</a:t>
            </a:r>
            <a:endParaRPr lang="en-US" altLang="zh-TW" sz="2000" b="1" dirty="0" smtClean="0">
              <a:solidFill>
                <a:srgbClr val="0000FF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 algn="just">
              <a:buNone/>
            </a:pP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理</a:t>
            </a:r>
            <a:endParaRPr lang="en-US" altLang="zh-TW" sz="2000" b="1" dirty="0" smtClean="0">
              <a:solidFill>
                <a:srgbClr val="0000FF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>
              <a:buNone/>
            </a:pPr>
            <a:endParaRPr lang="zh-TW" altLang="en-US" sz="2000" b="1" dirty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借支及歸墊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(1/2)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2840" y="3406374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600" b="1" dirty="0">
              <a:solidFill>
                <a:srgbClr val="0066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雲朵形圖說文字 10"/>
          <p:cNvSpPr/>
          <p:nvPr/>
        </p:nvSpPr>
        <p:spPr bwMode="auto">
          <a:xfrm rot="5028984">
            <a:off x="4276933" y="2415618"/>
            <a:ext cx="611724" cy="2029915"/>
          </a:xfrm>
          <a:prstGeom prst="cloudCallout">
            <a:avLst>
              <a:gd name="adj1" fmla="val 49296"/>
              <a:gd name="adj2" fmla="val 5623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87272" tIns="43637" rIns="87272" bIns="43637" rtlCol="0" anchor="ctr"/>
          <a:lstStyle/>
          <a:p>
            <a:pPr algn="l">
              <a:buNone/>
            </a:pPr>
            <a:endParaRPr lang="zh-TW" altLang="en-US" sz="3600" dirty="0" smtClean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6896" y="3227701"/>
            <a:ext cx="1162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撥款清冊</a:t>
            </a:r>
            <a:endParaRPr lang="zh-TW" altLang="en-US" sz="1600" b="1" dirty="0">
              <a:solidFill>
                <a:srgbClr val="99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39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14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>
          <a:xfrm>
            <a:off x="560512" y="1340768"/>
            <a:ext cx="8915400" cy="388843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核銷時間</a:t>
            </a:r>
          </a:p>
          <a:p>
            <a:pPr marL="446088" indent="-269875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撥款後</a:t>
            </a:r>
            <a:r>
              <a:rPr lang="en-US" altLang="zh-TW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個月內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核銷完畢 </a:t>
            </a:r>
          </a:p>
          <a:p>
            <a:pPr marL="446088" indent="-269875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教育部計畫執行期間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日者</a:t>
            </a:r>
            <a:r>
              <a:rPr lang="zh-TW" altLang="en-US" sz="2000" b="1" dirty="0" smtClean="0">
                <a:solidFill>
                  <a:srgbClr val="0066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逾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sz="2000" b="1" dirty="0" smtClean="0">
                <a:solidFill>
                  <a:srgbClr val="0066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，餘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不得逾會計年度結帳日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日。最後核銷憑證送進會計室，依會計室公告日期為主</a:t>
            </a:r>
            <a:endParaRPr lang="en-US" altLang="zh-TW" sz="2000" b="1" dirty="0" smtClean="0">
              <a:solidFill>
                <a:srgbClr val="0066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269875">
              <a:buNone/>
            </a:pPr>
            <a:r>
              <a:rPr lang="zh-TW" altLang="en-US" sz="20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依教育部規定，月報表及決算報部 </a:t>
            </a:r>
            <a:r>
              <a:rPr lang="en-US" altLang="zh-TW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每月</a:t>
            </a:r>
            <a:r>
              <a:rPr lang="en-US" altLang="zh-TW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15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日前</a:t>
            </a:r>
            <a:r>
              <a:rPr lang="en-US" altLang="zh-TW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後，系統已鎖定，會計</a:t>
            </a:r>
            <a:endParaRPr lang="en-US" altLang="zh-TW" sz="2000" b="1" dirty="0" smtClean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46088" indent="-269875">
              <a:buNone/>
            </a:pPr>
            <a:r>
              <a:rPr lang="zh-TW" altLang="en-US" sz="20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    室無法再入帳</a:t>
            </a:r>
            <a:endParaRPr lang="zh-TW" altLang="en-US" sz="2000" b="1" dirty="0" smtClean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269875">
              <a:buNone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單位零用金不受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天內核銷完畢規定限制，惟須於會計年度結帳日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日前核銷完畢</a:t>
            </a:r>
            <a:endParaRPr lang="en-US" altLang="zh-TW" sz="20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269875">
              <a:buNone/>
            </a:pPr>
            <a:endParaRPr lang="en-US" altLang="zh-TW" sz="20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違反前述規定，依本校借支及請購動支管理機制辦理</a:t>
            </a:r>
            <a:endParaRPr lang="zh-TW" altLang="en-US" sz="2800" b="1" dirty="0" smtClean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借支及歸墊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(2/2)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9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15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>
          <a:xfrm>
            <a:off x="704528" y="1412776"/>
            <a:ext cx="8280920" cy="3888432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自行代墊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經費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600" b="1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逾越學校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採購</a:t>
            </a:r>
            <a:r>
              <a:rPr lang="zh-TW" altLang="en-US" sz="2600" b="1" dirty="0" smtClean="0">
                <a:solidFill>
                  <a:srgbClr val="0066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付款廠商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、人事費</a:t>
            </a:r>
            <a:endParaRPr lang="en-US" altLang="zh-TW" sz="2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逕匯受領人</a:t>
            </a:r>
            <a:r>
              <a:rPr lang="zh-TW" altLang="en-US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</a:t>
            </a:r>
            <a:endParaRPr lang="en-US" altLang="zh-TW" sz="2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2.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黏貼</a:t>
            </a:r>
            <a:r>
              <a:rPr lang="zh-TW" altLang="en-US" sz="2600" b="1" dirty="0">
                <a:solidFill>
                  <a:srgbClr val="7030A0"/>
                </a:solidFill>
                <a:ea typeface="微軟正黑體" panose="020B0604030504040204" pitchFamily="34" charset="-120"/>
              </a:rPr>
              <a:t>憑證</a:t>
            </a:r>
            <a:r>
              <a:rPr lang="zh-TW" altLang="en-US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如為科技部計畫</a:t>
            </a:r>
            <a:r>
              <a:rPr lang="zh-TW" altLang="en-US" sz="2600" b="1" dirty="0">
                <a:solidFill>
                  <a:srgbClr val="006600"/>
                </a:solidFill>
                <a:ea typeface="微軟正黑體" panose="020B0604030504040204" pitchFamily="34" charset="-120"/>
              </a:rPr>
              <a:t>黏貼憑證須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</a:rPr>
              <a:t>由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</a:rPr>
              <a:t>帳</a:t>
            </a:r>
            <a:r>
              <a:rPr lang="zh-TW" altLang="en-US" sz="2600" b="1" dirty="0">
                <a:solidFill>
                  <a:srgbClr val="006600"/>
                </a:solidFill>
                <a:ea typeface="微軟正黑體" panose="020B0604030504040204" pitchFamily="34" charset="-120"/>
              </a:rPr>
              <a:t>務暨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</a:rPr>
              <a:t>請採</a:t>
            </a:r>
            <a:endParaRPr lang="en-US" altLang="zh-TW" sz="2600" b="1" dirty="0" smtClean="0">
              <a:solidFill>
                <a:srgbClr val="006600"/>
              </a:solidFill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660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</a:rPr>
              <a:t>  購管理系統</a:t>
            </a:r>
            <a:r>
              <a:rPr lang="en-US" altLang="zh-TW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</a:rPr>
              <a:t>產生 </a:t>
            </a:r>
            <a:r>
              <a:rPr lang="en-US" altLang="zh-TW" sz="2600" b="1" dirty="0" smtClean="0">
                <a:solidFill>
                  <a:srgbClr val="0000FF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00FF"/>
                </a:solidFill>
                <a:ea typeface="微軟正黑體" panose="020B0604030504040204" pitchFamily="34" charset="-120"/>
              </a:rPr>
              <a:t>代墊核銷</a:t>
            </a:r>
            <a:r>
              <a:rPr lang="en-US" altLang="zh-TW" sz="2600" b="1" dirty="0" smtClean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入帳撥款檢付</a:t>
            </a:r>
            <a:r>
              <a:rPr lang="en-US" altLang="zh-TW" sz="2600" b="1" dirty="0" smtClean="0">
                <a:solidFill>
                  <a:srgbClr val="000000"/>
                </a:solidFill>
                <a:ea typeface="PMingLiU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已</a:t>
            </a:r>
            <a:r>
              <a:rPr lang="zh-TW" altLang="en-US" sz="2600" b="1" dirty="0">
                <a:solidFill>
                  <a:srgbClr val="7030A0"/>
                </a:solidFill>
                <a:ea typeface="微軟正黑體" panose="020B0604030504040204" pitchFamily="34" charset="-120"/>
              </a:rPr>
              <a:t>審核憑證等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資料</a:t>
            </a:r>
            <a:r>
              <a:rPr lang="en-US" altLang="zh-TW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b="1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撥款清冊</a:t>
            </a:r>
            <a:r>
              <a:rPr lang="en-US" altLang="zh-TW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免檢</a:t>
            </a:r>
            <a:endParaRPr lang="en-US" altLang="zh-TW" sz="2600" b="1" dirty="0" smtClean="0">
              <a:solidFill>
                <a:srgbClr val="7030A0"/>
              </a:solidFill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7030A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  核</a:t>
            </a:r>
            <a:r>
              <a:rPr lang="en-US" altLang="zh-TW" sz="2600" b="1" dirty="0" smtClean="0">
                <a:solidFill>
                  <a:srgbClr val="7030A0"/>
                </a:solidFill>
                <a:ea typeface="微軟正黑體" panose="020B0604030504040204" pitchFamily="34" charset="-120"/>
              </a:rPr>
              <a:t>)</a:t>
            </a:r>
            <a:endParaRPr lang="zh-TW" altLang="en-US" sz="2600" b="1" dirty="0">
              <a:solidFill>
                <a:srgbClr val="7030A0"/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代墊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3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30205"/>
              </p:ext>
            </p:extLst>
          </p:nvPr>
        </p:nvGraphicFramePr>
        <p:xfrm>
          <a:off x="565732" y="982881"/>
          <a:ext cx="8634164" cy="4834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391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270253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33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441649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一、核銷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用紙上請購案號欄位請填上，若為代墊請寫上「代墊」，以利於承辦人員判斷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計畫經費表、學生事務與輔導工作計畫需附核准簽呈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如轉撥款項至其他機關團體或繳款有規定期限，請務必依規定檢付必要憑證及提早辦理作業，避免衍生逾期罰款情事</a:t>
                      </a:r>
                      <a:endParaRPr lang="en-US" altLang="zh-TW" sz="1800" b="1" kern="1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黏貼憑證支出明細表為一張發票，一行欄位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使用錯誤表單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表單填寫：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經費來源未勾選</a:t>
                      </a: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用途說明欄位未填寫計畫名稱或預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算編號</a:t>
                      </a: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支出黏貼憑證總金額與憑證總額不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符，或未依規定方式填寫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如部份金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額自行吸收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支出明細表依發票明</a:t>
                      </a:r>
                      <a:endParaRPr lang="en-US" altLang="zh-TW" sz="1800" b="1" kern="1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細逐項填寫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憑證黏貼：請依會計室規定方式黏貼</a:t>
                      </a:r>
                    </a:p>
                    <a:p>
                      <a:pPr marL="176212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切勿遮到抬頭、日期或學校統編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，無</a:t>
                      </a:r>
                      <a:endParaRPr lang="en-US" altLang="zh-TW" sz="1800" b="1" kern="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76212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法完整呈現憑證 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已有友校被糾正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6212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加註說明者，經手人沒有簽名</a:t>
                      </a:r>
                    </a:p>
                    <a:p>
                      <a:pPr marL="176212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補助款跟配合款請分開黏貼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其他注意事項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(1/3)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79142"/>
              </p:ext>
            </p:extLst>
          </p:nvPr>
        </p:nvGraphicFramePr>
        <p:xfrm>
          <a:off x="776536" y="980728"/>
          <a:ext cx="8153400" cy="4780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33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文件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</a:t>
                      </a: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444425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二、結案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借支結案：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620713" indent="-33020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有餘款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動支單影本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原始憑</a:t>
                      </a:r>
                      <a:r>
                        <a:rPr lang="zh-TW" altLang="en-US" sz="1800" b="1" u="none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須完成校內核銷流程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歸墊單</a:t>
                      </a:r>
                      <a:endParaRPr lang="zh-TW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39750" indent="-2492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無餘款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：動支單影本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若無請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改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歸墊單，金額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原始憑證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須完成校內核銷流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AutoNum type="arabicPeriod" startAt="2"/>
                      </a:pP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代墊結案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zh-TW" sz="1800" b="1" u="sng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原始憑證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須完成校內核銷流程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撥款清冊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免稅，毋須跑校內流程，須列印附上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請購單單號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請於帳務系統新增完成後填寫於撥款清冊的備註欄位，此動支單僅為扣預算用，毋須跑流程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6595" marR="5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4"/>
                      </a:pPr>
                      <a:r>
                        <a:rPr lang="zh-TW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勿將標示錯誤的便利貼拿掉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以利於會計室憑證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複審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時，可快速辨別，加快行政流程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4"/>
                      </a:pPr>
                      <a:r>
                        <a:rPr lang="zh-TW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結案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沖帳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一次送帳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黏貼憑証金額未達借支金額時，請勿送入會計室給承辦人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4"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採購或發票日期早於請購日期</a:t>
                      </a:r>
                    </a:p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4"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修改處未簽名或蓋章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4"/>
                      </a:pP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支出黏貼憑證審核流程未完成，卻送會計室開立傳票</a:t>
                      </a:r>
                      <a:endParaRPr lang="en-US" altLang="zh-TW" sz="1800" b="1" kern="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63538" lvl="0" indent="-36353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AutoNum type="arabicPeriod" startAt="4"/>
                      </a:pP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其他注意事項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/3)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05215"/>
              </p:ext>
            </p:extLst>
          </p:nvPr>
        </p:nvGraphicFramePr>
        <p:xfrm>
          <a:off x="632520" y="1196752"/>
          <a:ext cx="8153400" cy="396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34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612224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文件管控條碼：一份卷宗夾內，一張文件管控條碼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文件簽名需在旁押上日期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i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</a:t>
                      </a:r>
                      <a:r>
                        <a:rPr lang="zh-TW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卓越計畫、典範科技大學計畫需先送計畫辦公室審核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i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lang="zh-TW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事務與輔導工作計畫需先送課外</a:t>
                      </a:r>
                      <a:r>
                        <a:rPr lang="zh-TW" sz="1800" b="1" i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組登記</a:t>
                      </a:r>
                      <a:endParaRPr lang="zh-TW" sz="1800" b="1" i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屬於科技部計畫之文件，請務必打上科技部計畫編號</a:t>
                      </a:r>
                      <a:r>
                        <a:rPr lang="en-US" sz="1800" b="1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MOST…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若為廠商配合款請加註廠配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款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未黏貼紙本公文條碼，或是貼了卻未開通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文件簽名蓋章卻</a:t>
                      </a: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未押日期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文件拿回去之後沒有收件刷入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文件</a:t>
                      </a: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沒修改又送回會計室</a:t>
                      </a: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差旅費、撥款清冊、黏貼憑證用紙、付款廠商等，</a:t>
                      </a:r>
                      <a:r>
                        <a:rPr lang="zh-TW" sz="1800" b="1" kern="1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因憑證性質不同、簽核流程也不同，勿放在同一份卷宗內跑流程，請分開，並貼上文件管制</a:t>
                      </a:r>
                      <a:r>
                        <a:rPr 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條碼</a:t>
                      </a:r>
                      <a:endParaRPr lang="en-US" altLang="zh-TW" sz="1800" b="1" kern="1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62475" y="206442"/>
            <a:ext cx="7429500" cy="5334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其他注意事項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(3/3)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1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 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6765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5"/>
          <p:cNvSpPr/>
          <p:nvPr/>
        </p:nvSpPr>
        <p:spPr>
          <a:xfrm>
            <a:off x="2865120" y="2781300"/>
            <a:ext cx="734568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088004" y="2876041"/>
            <a:ext cx="6322696" cy="203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algn="just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1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  <a:p>
            <a:pPr marL="12700" marR="5080" algn="just">
              <a:lnSpc>
                <a:spcPct val="145900"/>
              </a:lnSpc>
              <a:spcBef>
                <a:spcPts val="365"/>
              </a:spcBef>
            </a:pPr>
            <a:r>
              <a:rPr sz="24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登錄專案後，計畫主持人請至</a:t>
            </a:r>
            <a:r>
              <a:rPr sz="2400" b="1" spc="-5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南臺</a:t>
            </a:r>
            <a:r>
              <a:rPr sz="2400" b="1" spc="-5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e</a:t>
            </a:r>
            <a:r>
              <a:rPr sz="2400" b="1" spc="-5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網通</a:t>
            </a:r>
            <a:r>
              <a:rPr sz="2400" b="1" spc="-5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400" b="1" spc="-5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教職</a:t>
            </a:r>
            <a:r>
              <a:rPr sz="2400" b="1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</a:t>
            </a:r>
            <a:r>
              <a:rPr sz="2400" b="1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同仁系統</a:t>
            </a:r>
            <a:r>
              <a:rPr sz="2400" b="1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總務、會計資訊</a:t>
            </a:r>
            <a:r>
              <a:rPr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帳務暨請採購系</a:t>
            </a:r>
            <a:r>
              <a:rPr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統</a:t>
            </a:r>
            <a:r>
              <a:rPr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收款收據系統</a:t>
            </a:r>
            <a:r>
              <a:rPr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，選取</a:t>
            </a:r>
            <a:r>
              <a:rPr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預開收據申請單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393191" y="995172"/>
            <a:ext cx="903732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508304" y="4797152"/>
            <a:ext cx="2087880" cy="483254"/>
          </a:xfrm>
          <a:custGeom>
            <a:avLst/>
            <a:gdLst/>
            <a:ahLst/>
            <a:cxnLst/>
            <a:rect l="l" t="t" r="r" b="b"/>
            <a:pathLst>
              <a:path w="2087880" h="843279">
                <a:moveTo>
                  <a:pt x="0" y="421386"/>
                </a:moveTo>
                <a:lnTo>
                  <a:pt x="8133" y="368540"/>
                </a:lnTo>
                <a:lnTo>
                  <a:pt x="31882" y="317649"/>
                </a:lnTo>
                <a:lnTo>
                  <a:pt x="70268" y="269110"/>
                </a:lnTo>
                <a:lnTo>
                  <a:pt x="122313" y="223317"/>
                </a:lnTo>
                <a:lnTo>
                  <a:pt x="187038" y="180665"/>
                </a:lnTo>
                <a:lnTo>
                  <a:pt x="223850" y="160641"/>
                </a:lnTo>
                <a:lnTo>
                  <a:pt x="263465" y="141551"/>
                </a:lnTo>
                <a:lnTo>
                  <a:pt x="305762" y="123443"/>
                </a:lnTo>
                <a:lnTo>
                  <a:pt x="350616" y="106369"/>
                </a:lnTo>
                <a:lnTo>
                  <a:pt x="397908" y="90376"/>
                </a:lnTo>
                <a:lnTo>
                  <a:pt x="447513" y="75514"/>
                </a:lnTo>
                <a:lnTo>
                  <a:pt x="499310" y="61834"/>
                </a:lnTo>
                <a:lnTo>
                  <a:pt x="553177" y="49383"/>
                </a:lnTo>
                <a:lnTo>
                  <a:pt x="608991" y="38213"/>
                </a:lnTo>
                <a:lnTo>
                  <a:pt x="666630" y="28371"/>
                </a:lnTo>
                <a:lnTo>
                  <a:pt x="725971" y="19908"/>
                </a:lnTo>
                <a:lnTo>
                  <a:pt x="786893" y="12873"/>
                </a:lnTo>
                <a:lnTo>
                  <a:pt x="849274" y="7315"/>
                </a:lnTo>
                <a:lnTo>
                  <a:pt x="912989" y="3284"/>
                </a:lnTo>
                <a:lnTo>
                  <a:pt x="977919" y="829"/>
                </a:lnTo>
                <a:lnTo>
                  <a:pt x="1043940" y="0"/>
                </a:lnTo>
                <a:lnTo>
                  <a:pt x="1109963" y="829"/>
                </a:lnTo>
                <a:lnTo>
                  <a:pt x="1174895" y="3284"/>
                </a:lnTo>
                <a:lnTo>
                  <a:pt x="1238612" y="7315"/>
                </a:lnTo>
                <a:lnTo>
                  <a:pt x="1300994" y="12873"/>
                </a:lnTo>
                <a:lnTo>
                  <a:pt x="1361917" y="19908"/>
                </a:lnTo>
                <a:lnTo>
                  <a:pt x="1421260" y="28371"/>
                </a:lnTo>
                <a:lnTo>
                  <a:pt x="1478899" y="38213"/>
                </a:lnTo>
                <a:lnTo>
                  <a:pt x="1534713" y="49383"/>
                </a:lnTo>
                <a:lnTo>
                  <a:pt x="1588580" y="61834"/>
                </a:lnTo>
                <a:lnTo>
                  <a:pt x="1640377" y="75514"/>
                </a:lnTo>
                <a:lnTo>
                  <a:pt x="1689982" y="90376"/>
                </a:lnTo>
                <a:lnTo>
                  <a:pt x="1737273" y="106369"/>
                </a:lnTo>
                <a:lnTo>
                  <a:pt x="1782127" y="123443"/>
                </a:lnTo>
                <a:lnTo>
                  <a:pt x="1824422" y="141551"/>
                </a:lnTo>
                <a:lnTo>
                  <a:pt x="1864037" y="160641"/>
                </a:lnTo>
                <a:lnTo>
                  <a:pt x="1900848" y="180665"/>
                </a:lnTo>
                <a:lnTo>
                  <a:pt x="1934733" y="201574"/>
                </a:lnTo>
                <a:lnTo>
                  <a:pt x="1993239" y="245845"/>
                </a:lnTo>
                <a:lnTo>
                  <a:pt x="2038575" y="293061"/>
                </a:lnTo>
                <a:lnTo>
                  <a:pt x="2069763" y="342825"/>
                </a:lnTo>
                <a:lnTo>
                  <a:pt x="2085826" y="394743"/>
                </a:lnTo>
                <a:lnTo>
                  <a:pt x="2087880" y="421386"/>
                </a:lnTo>
                <a:lnTo>
                  <a:pt x="2085826" y="448028"/>
                </a:lnTo>
                <a:lnTo>
                  <a:pt x="2069763" y="499946"/>
                </a:lnTo>
                <a:lnTo>
                  <a:pt x="2038575" y="549710"/>
                </a:lnTo>
                <a:lnTo>
                  <a:pt x="1993239" y="596926"/>
                </a:lnTo>
                <a:lnTo>
                  <a:pt x="1934733" y="641197"/>
                </a:lnTo>
                <a:lnTo>
                  <a:pt x="1900848" y="662106"/>
                </a:lnTo>
                <a:lnTo>
                  <a:pt x="1864037" y="682130"/>
                </a:lnTo>
                <a:lnTo>
                  <a:pt x="1824422" y="701220"/>
                </a:lnTo>
                <a:lnTo>
                  <a:pt x="1782127" y="719328"/>
                </a:lnTo>
                <a:lnTo>
                  <a:pt x="1737273" y="736402"/>
                </a:lnTo>
                <a:lnTo>
                  <a:pt x="1689982" y="752395"/>
                </a:lnTo>
                <a:lnTo>
                  <a:pt x="1640377" y="767257"/>
                </a:lnTo>
                <a:lnTo>
                  <a:pt x="1588580" y="780937"/>
                </a:lnTo>
                <a:lnTo>
                  <a:pt x="1534713" y="793388"/>
                </a:lnTo>
                <a:lnTo>
                  <a:pt x="1478899" y="804558"/>
                </a:lnTo>
                <a:lnTo>
                  <a:pt x="1421260" y="814400"/>
                </a:lnTo>
                <a:lnTo>
                  <a:pt x="1361917" y="822863"/>
                </a:lnTo>
                <a:lnTo>
                  <a:pt x="1300994" y="829898"/>
                </a:lnTo>
                <a:lnTo>
                  <a:pt x="1238612" y="835456"/>
                </a:lnTo>
                <a:lnTo>
                  <a:pt x="1174895" y="839487"/>
                </a:lnTo>
                <a:lnTo>
                  <a:pt x="1109963" y="841942"/>
                </a:lnTo>
                <a:lnTo>
                  <a:pt x="1043940" y="842772"/>
                </a:lnTo>
                <a:lnTo>
                  <a:pt x="977919" y="841942"/>
                </a:lnTo>
                <a:lnTo>
                  <a:pt x="912989" y="839487"/>
                </a:lnTo>
                <a:lnTo>
                  <a:pt x="849274" y="835456"/>
                </a:lnTo>
                <a:lnTo>
                  <a:pt x="786893" y="829898"/>
                </a:lnTo>
                <a:lnTo>
                  <a:pt x="725971" y="822863"/>
                </a:lnTo>
                <a:lnTo>
                  <a:pt x="666630" y="814400"/>
                </a:lnTo>
                <a:lnTo>
                  <a:pt x="608991" y="804558"/>
                </a:lnTo>
                <a:lnTo>
                  <a:pt x="553177" y="793388"/>
                </a:lnTo>
                <a:lnTo>
                  <a:pt x="499310" y="780937"/>
                </a:lnTo>
                <a:lnTo>
                  <a:pt x="447513" y="767257"/>
                </a:lnTo>
                <a:lnTo>
                  <a:pt x="397908" y="752395"/>
                </a:lnTo>
                <a:lnTo>
                  <a:pt x="350616" y="736402"/>
                </a:lnTo>
                <a:lnTo>
                  <a:pt x="305762" y="719328"/>
                </a:lnTo>
                <a:lnTo>
                  <a:pt x="263465" y="701220"/>
                </a:lnTo>
                <a:lnTo>
                  <a:pt x="223850" y="682130"/>
                </a:lnTo>
                <a:lnTo>
                  <a:pt x="187038" y="662106"/>
                </a:lnTo>
                <a:lnTo>
                  <a:pt x="153152" y="641197"/>
                </a:lnTo>
                <a:lnTo>
                  <a:pt x="94644" y="596926"/>
                </a:lnTo>
                <a:lnTo>
                  <a:pt x="49307" y="549710"/>
                </a:lnTo>
                <a:lnTo>
                  <a:pt x="18117" y="499946"/>
                </a:lnTo>
                <a:lnTo>
                  <a:pt x="2053" y="448028"/>
                </a:lnTo>
                <a:lnTo>
                  <a:pt x="0" y="42138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1915497" y="1061244"/>
            <a:ext cx="59927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 err="1">
                <a:solidFill>
                  <a:srgbClr val="0000F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sz="2800" b="1" spc="-5" dirty="0" err="1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800" b="1" i="1" spc="-5" dirty="0" err="1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收款收據系統操作步驟</a:t>
            </a:r>
            <a:r>
              <a:rPr lang="zh-TW" altLang="en-US" sz="2800" b="1" i="1" spc="-5" dirty="0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(</a:t>
            </a:r>
            <a:r>
              <a:rPr b="1" spc="-5" dirty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1/5)</a:t>
            </a:r>
            <a:endParaRPr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26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66185"/>
              </p:ext>
            </p:extLst>
          </p:nvPr>
        </p:nvGraphicFramePr>
        <p:xfrm>
          <a:off x="776536" y="1196752"/>
          <a:ext cx="8153400" cy="3444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361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08336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申請條件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(1)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依合計或計畫規定憑證</a:t>
                      </a:r>
                      <a:endParaRPr lang="en-US" altLang="zh-TW" sz="1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                           正本外送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或</a:t>
                      </a:r>
                      <a:endParaRPr lang="en-US" altLang="zh-TW" sz="1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                       </a:t>
                      </a:r>
                      <a:r>
                        <a:rPr lang="en-US" altLang="zh-TW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單位申請調閱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、影印憑</a:t>
                      </a:r>
                      <a:endParaRPr lang="en-US" altLang="zh-TW" sz="1800" b="1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   證</a:t>
                      </a:r>
                      <a:endParaRPr lang="en-US" altLang="zh-TW" sz="1800" b="1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        </a:t>
                      </a:r>
                      <a:r>
                        <a:rPr lang="zh-TW" altLang="zh-TW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zh-TW" altLang="en-US" sz="18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檢付公文</a:t>
                      </a:r>
                      <a:endParaRPr lang="en-US" altLang="zh-TW" sz="1800" b="1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  <a:p>
                      <a:endParaRPr lang="en-US" altLang="zh-TW" sz="1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zh-TW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請將原始憑證送會計室入帳後，再填</a:t>
                      </a:r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8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zh-TW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寫</a:t>
                      </a:r>
                      <a:r>
                        <a:rPr lang="zh-TW" altLang="zh-TW" sz="1800" b="1" u="sng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憑證調閱單</a:t>
                      </a:r>
                      <a:r>
                        <a:rPr lang="zh-TW" altLang="en-US" sz="1800" b="1" u="sng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會計室網頁</a:t>
                      </a:r>
                      <a:r>
                        <a:rPr lang="en-US" altLang="zh-TW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，依規定</a:t>
                      </a:r>
                      <a:endParaRPr lang="en-US" altLang="zh-TW" sz="18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zh-TW" sz="18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辦理，切勿自行外送</a:t>
                      </a:r>
                      <a:endParaRPr lang="en-US" altLang="zh-TW" sz="18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6595" marR="5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-4460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</a:t>
                      </a:r>
                      <a:r>
                        <a:rPr lang="zh-TW" altLang="zh-TW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將原始憑證送會計室入帳後，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即</a:t>
                      </a:r>
                      <a:r>
                        <a:rPr lang="zh-TW" altLang="zh-TW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自行外送</a:t>
                      </a:r>
                      <a:endParaRPr lang="zh-TW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46088" lvl="0" indent="-446088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62474" y="206442"/>
            <a:ext cx="8966989" cy="5334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肆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憑證外送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調閱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47207"/>
              </p:ext>
            </p:extLst>
          </p:nvPr>
        </p:nvGraphicFramePr>
        <p:xfrm>
          <a:off x="920552" y="1196752"/>
          <a:ext cx="8153400" cy="4456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433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6122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出差請示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第一面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出差核准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簽呈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請註明經費來源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計畫經費表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若出席會議，請附會議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議程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請註明是否供餐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交通費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憑證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車票、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e-tag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交易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明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細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自行開車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刷卡者</a:t>
                      </a:r>
                      <a:r>
                        <a:rPr lang="zh-TW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出國前已辦妥結匯者，依匯價報支，未辦理結匯者，應以出國前一日</a:t>
                      </a:r>
                      <a:r>
                        <a:rPr lang="zh-TW" altLang="en-US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如逢假日往前順推</a:t>
                      </a:r>
                      <a:r>
                        <a:rPr lang="en-US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台灣銀行賣出即期美元參考匯價為依據報支</a:t>
                      </a:r>
                      <a:endParaRPr lang="en-US" altLang="zh-TW" sz="1800" b="1" kern="12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出差報告 </a:t>
                      </a:r>
                      <a:r>
                        <a:rPr lang="en-US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依規定檢付者</a:t>
                      </a:r>
                      <a:r>
                        <a:rPr lang="en-US" altLang="zh-TW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經費來源錯誤、預算代號未</a:t>
                      </a:r>
                      <a:r>
                        <a:rPr 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國外出差交通費憑證有缺漏：</a:t>
                      </a:r>
                      <a:r>
                        <a:rPr lang="zh-TW" sz="1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旅行社代收轉付收據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1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電子</a:t>
                      </a:r>
                      <a:r>
                        <a:rPr 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機票</a:t>
                      </a:r>
                      <a:r>
                        <a:rPr lang="zh-TW" altLang="en-US" sz="1800" b="1" u="none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向旅行社索取</a:t>
                      </a: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1800" b="1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登機</a:t>
                      </a:r>
                      <a:r>
                        <a:rPr 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</a:t>
                      </a:r>
                      <a:endParaRPr lang="en-US" altLang="zh-TW" sz="1800" b="1" u="none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u="none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申請保險費須檢付</a:t>
                      </a:r>
                      <a:r>
                        <a:rPr 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保險契約</a:t>
                      </a:r>
                      <a:r>
                        <a:rPr lang="zh-TW" altLang="en-US" sz="1800" b="1" u="none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要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保人為南臺科技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大學</a:t>
                      </a: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搭乘外國航班務必於「出差前」完成因公搭乘國外班機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申請書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政府經費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未依規定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日核銷</a:t>
                      </a:r>
                      <a:endParaRPr lang="en-US" altLang="zh-TW" sz="1800" b="1" kern="1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未附交通費憑證也無任何說明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走省道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搭便車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車票遺失</a:t>
                      </a:r>
                      <a:r>
                        <a:rPr lang="en-US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?)</a:t>
                      </a:r>
                      <a:endParaRPr lang="zh-TW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endParaRPr lang="en-US" altLang="zh-TW" sz="1800" b="1" kern="100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20</a:t>
            </a:fld>
            <a:endParaRPr lang="en-US" altLang="zh-TW">
              <a:solidFill>
                <a:srgbClr val="3167D3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62474" y="206442"/>
            <a:ext cx="8966989" cy="5334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000000"/>
                </a:solidFill>
                <a:cs typeface="Times New Roman" pitchFamily="18" charset="0"/>
              </a:rPr>
              <a:t>肆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、差旅費注意事項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(1/2)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A1A70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00080"/>
              </p:ext>
            </p:extLst>
          </p:nvPr>
        </p:nvGraphicFramePr>
        <p:xfrm>
          <a:off x="920552" y="1124744"/>
          <a:ext cx="8153400" cy="457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921">
                  <a:extLst>
                    <a:ext uri="{9D8B030D-6E8A-4147-A177-3AD203B41FA5}">
                      <a16:colId xmlns:a16="http://schemas.microsoft.com/office/drawing/2014/main" val="621436820"/>
                    </a:ext>
                  </a:extLst>
                </a:gridCol>
                <a:gridCol w="4032479">
                  <a:extLst>
                    <a:ext uri="{9D8B030D-6E8A-4147-A177-3AD203B41FA5}">
                      <a16:colId xmlns:a16="http://schemas.microsoft.com/office/drawing/2014/main" val="3378152565"/>
                    </a:ext>
                  </a:extLst>
                </a:gridCol>
              </a:tblGrid>
              <a:tr h="433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檢附文件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zh-TW" altLang="en-US" sz="1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態樣</a:t>
                      </a:r>
                      <a:endParaRPr lang="zh-TW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96" marR="6679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1364"/>
                  </a:ext>
                </a:extLst>
              </a:tr>
              <a:tr h="36122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獎補助款國內研習需附：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研習證明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發表論文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研習心得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國內研習補助申請書影本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800" b="1" u="sng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公文擬辦單或簽呈</a:t>
                      </a:r>
                      <a:endParaRPr lang="en-US" altLang="zh-TW" sz="1800" b="1" u="sng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獎補助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款</a:t>
                      </a: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國外研討會：</a:t>
                      </a:r>
                      <a:r>
                        <a:rPr kumimoji="0" lang="zh-TW" altLang="zh-TW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照片</a:t>
                      </a: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（至大陸參加研討會須有與主辦單位人員之合照）、</a:t>
                      </a:r>
                      <a:r>
                        <a:rPr kumimoji="0" lang="zh-TW" altLang="zh-TW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會議手冊／會議議程</a:t>
                      </a: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、授</a:t>
                      </a:r>
                      <a:r>
                        <a:rPr kumimoji="0" lang="zh-TW" altLang="zh-TW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權圖書館典藏證明文件</a:t>
                      </a: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zh-TW" altLang="zh-TW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研習心得</a:t>
                      </a:r>
                      <a:r>
                        <a:rPr kumimoji="0" lang="zh-TW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zh-TW" altLang="zh-TW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發表論文全文抽印</a:t>
                      </a:r>
                      <a:r>
                        <a:rPr kumimoji="0" lang="zh-TW" altLang="en-US" sz="1800" b="1" i="0" u="sng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6"/>
                      </a:pP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向職發中心申請出差訪視實習生者，請附職發中心核准之出差申請表影</a:t>
                      </a:r>
                      <a:r>
                        <a:rPr 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6"/>
                      </a:pP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教學卓越計畫競賽差旅費</a:t>
                      </a:r>
                      <a:r>
                        <a:rPr lang="zh-TW" altLang="zh-TW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，請附</a:t>
                      </a:r>
                      <a:r>
                        <a:rPr lang="zh-TW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申請表</a:t>
                      </a:r>
                      <a:endParaRPr lang="en-US" altLang="zh-TW" sz="1800" b="1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6"/>
                      </a:pP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撥款清冊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需列印檢付</a:t>
                      </a:r>
                      <a:r>
                        <a:rPr lang="en-US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b="1" kern="100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b="1" kern="10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4"/>
                      </a:pPr>
                      <a:endParaRPr lang="zh-TW" sz="18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4722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145D3-F574-4C7F-8C84-09EC934BDE3E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3167D3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3167D3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62474" y="206442"/>
            <a:ext cx="8966989" cy="5334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000000"/>
                </a:solidFill>
                <a:cs typeface="Times New Roman" pitchFamily="18" charset="0"/>
              </a:rPr>
              <a:t>肆</a:t>
            </a:r>
            <a:r>
              <a:rPr lang="zh-TW" altLang="en-US" dirty="0" smtClean="0">
                <a:solidFill>
                  <a:srgbClr val="000000"/>
                </a:solidFill>
                <a:cs typeface="Times New Roman" pitchFamily="18" charset="0"/>
              </a:rPr>
              <a:t>、差旅費注意事項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/2)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66593" y="6507627"/>
            <a:ext cx="764447" cy="350373"/>
          </a:xfrm>
        </p:spPr>
        <p:txBody>
          <a:bodyPr>
            <a:normAutofit/>
          </a:bodyPr>
          <a:lstStyle/>
          <a:p>
            <a:fld id="{911C82F7-411A-4AB3-89B9-A6B60764AB07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1001" y="977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1" y="977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1" y="119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1001" y="1396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38100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zh-TW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82F7-411A-4AB3-89B9-A6B60764AB07}" type="slidenum">
              <a:rPr lang="zh-TW" altLang="en-US">
                <a:latin typeface="Times New Roman" panose="02020603050405020304" pitchFamily="18" charset="0"/>
              </a:rPr>
              <a:pPr/>
              <a:t>22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8584" y="1272222"/>
            <a:ext cx="7433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主計處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2400" b="1" kern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支出憑證處理要點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TW" sz="2400" b="1" kern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b="1" kern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2400" b="1" kern="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各機關員工向機關申請支付款項，應本誠信原則對所提出之支出憑證之支付事實真實性負責，如有不實應負相關責任</a:t>
            </a:r>
            <a:endParaRPr lang="zh-TW" altLang="zh-TW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2671" y="3043109"/>
            <a:ext cx="7433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合法不一定真實、真實不一定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合法</a:t>
            </a:r>
            <a:endParaRPr lang="zh-TW" altLang="zh-TW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28664" y="4537053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會計室：審核憑證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合法合規性</a:t>
            </a:r>
            <a:endParaRPr lang="en-US" altLang="zh-TW" sz="3200" b="1" kern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採購單位</a:t>
            </a:r>
            <a:r>
              <a:rPr lang="zh-TW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：負責憑證真實性</a:t>
            </a:r>
            <a:endParaRPr lang="en-US" altLang="zh-TW" sz="3200" b="1" kern="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7776" y="3735512"/>
            <a:ext cx="7433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合法憑證與真實憑證之分際</a:t>
            </a:r>
            <a:endParaRPr lang="zh-TW" altLang="zh-TW" sz="3200" b="1" kern="100" dirty="0">
              <a:solidFill>
                <a:srgbClr val="0066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5026025"/>
          </a:xfrm>
        </p:spPr>
        <p:txBody>
          <a:bodyPr/>
          <a:lstStyle/>
          <a:p>
            <a:pPr algn="ctr">
              <a:buNone/>
            </a:pP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    </a:t>
            </a:r>
            <a:endParaRPr lang="en-US" altLang="zh-TW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>
              <a:buNone/>
            </a:pP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簡報完畢</a:t>
            </a:r>
            <a:b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敬請指導</a:t>
            </a: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endParaRPr lang="zh-TW" altLang="en-US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145D3-F574-4C7F-8C84-09EC934BDE3E}" type="slidenum">
              <a:rPr lang="en-US" altLang="zh-TW" smtClean="0">
                <a:solidFill>
                  <a:srgbClr val="3167D3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3167D3"/>
              </a:solidFill>
            </a:endParaRPr>
          </a:p>
        </p:txBody>
      </p:sp>
      <p:pic>
        <p:nvPicPr>
          <p:cNvPr id="4" name="Picture 2" descr="G:\emble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" y="18874"/>
            <a:ext cx="786130" cy="4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35" descr="080627_lion拷貝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3912" y="0"/>
            <a:ext cx="792088" cy="83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06134"/>
              </p:ext>
            </p:extLst>
          </p:nvPr>
        </p:nvGraphicFramePr>
        <p:xfrm>
          <a:off x="200472" y="2031082"/>
          <a:ext cx="23812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多媒體項目" r:id="rId5" imgW="974750" imgH="1138428" progId="">
                  <p:embed/>
                </p:oleObj>
              </mc:Choice>
              <mc:Fallback>
                <p:oleObj name="多媒體項目" r:id="rId5" imgW="974750" imgH="1138428" progId="">
                  <p:embed/>
                  <p:pic>
                    <p:nvPicPr>
                      <p:cNvPr id="2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72" y="2031082"/>
                        <a:ext cx="2381250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2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 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6328917" y="2765805"/>
            <a:ext cx="73596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新增</a:t>
            </a:r>
            <a:endParaRPr sz="2800" dirty="0">
              <a:latin typeface="Microsoft JhengHei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632459" y="2133600"/>
            <a:ext cx="3672840" cy="3732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5256276" y="2636520"/>
            <a:ext cx="734568" cy="5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96560" y="2735960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2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6" name="object 9"/>
          <p:cNvSpPr/>
          <p:nvPr/>
        </p:nvSpPr>
        <p:spPr>
          <a:xfrm>
            <a:off x="704850" y="5013197"/>
            <a:ext cx="914400" cy="792480"/>
          </a:xfrm>
          <a:custGeom>
            <a:avLst/>
            <a:gdLst/>
            <a:ahLst/>
            <a:cxnLst/>
            <a:rect l="l" t="t" r="r" b="b"/>
            <a:pathLst>
              <a:path w="914400" h="792479">
                <a:moveTo>
                  <a:pt x="0" y="396239"/>
                </a:moveTo>
                <a:lnTo>
                  <a:pt x="2682" y="353068"/>
                </a:lnTo>
                <a:lnTo>
                  <a:pt x="10545" y="311242"/>
                </a:lnTo>
                <a:lnTo>
                  <a:pt x="23308" y="271003"/>
                </a:lnTo>
                <a:lnTo>
                  <a:pt x="40693" y="232594"/>
                </a:lnTo>
                <a:lnTo>
                  <a:pt x="62421" y="196257"/>
                </a:lnTo>
                <a:lnTo>
                  <a:pt x="88213" y="162232"/>
                </a:lnTo>
                <a:lnTo>
                  <a:pt x="117791" y="130763"/>
                </a:lnTo>
                <a:lnTo>
                  <a:pt x="150874" y="102090"/>
                </a:lnTo>
                <a:lnTo>
                  <a:pt x="187184" y="76456"/>
                </a:lnTo>
                <a:lnTo>
                  <a:pt x="226443" y="54101"/>
                </a:lnTo>
                <a:lnTo>
                  <a:pt x="268372" y="35270"/>
                </a:lnTo>
                <a:lnTo>
                  <a:pt x="312690" y="20202"/>
                </a:lnTo>
                <a:lnTo>
                  <a:pt x="359120" y="9139"/>
                </a:lnTo>
                <a:lnTo>
                  <a:pt x="407383" y="2325"/>
                </a:lnTo>
                <a:lnTo>
                  <a:pt x="457200" y="0"/>
                </a:lnTo>
                <a:lnTo>
                  <a:pt x="507011" y="2325"/>
                </a:lnTo>
                <a:lnTo>
                  <a:pt x="555271" y="9139"/>
                </a:lnTo>
                <a:lnTo>
                  <a:pt x="601699" y="20202"/>
                </a:lnTo>
                <a:lnTo>
                  <a:pt x="646017" y="35270"/>
                </a:lnTo>
                <a:lnTo>
                  <a:pt x="687944" y="54101"/>
                </a:lnTo>
                <a:lnTo>
                  <a:pt x="727204" y="76456"/>
                </a:lnTo>
                <a:lnTo>
                  <a:pt x="763515" y="102090"/>
                </a:lnTo>
                <a:lnTo>
                  <a:pt x="796599" y="130763"/>
                </a:lnTo>
                <a:lnTo>
                  <a:pt x="826178" y="162232"/>
                </a:lnTo>
                <a:lnTo>
                  <a:pt x="851972" y="196257"/>
                </a:lnTo>
                <a:lnTo>
                  <a:pt x="873702" y="232594"/>
                </a:lnTo>
                <a:lnTo>
                  <a:pt x="891088" y="271003"/>
                </a:lnTo>
                <a:lnTo>
                  <a:pt x="903853" y="311242"/>
                </a:lnTo>
                <a:lnTo>
                  <a:pt x="911716" y="353068"/>
                </a:lnTo>
                <a:lnTo>
                  <a:pt x="914400" y="396239"/>
                </a:lnTo>
                <a:lnTo>
                  <a:pt x="911716" y="439414"/>
                </a:lnTo>
                <a:lnTo>
                  <a:pt x="903853" y="481241"/>
                </a:lnTo>
                <a:lnTo>
                  <a:pt x="891088" y="521481"/>
                </a:lnTo>
                <a:lnTo>
                  <a:pt x="873702" y="559890"/>
                </a:lnTo>
                <a:lnTo>
                  <a:pt x="851972" y="596228"/>
                </a:lnTo>
                <a:lnTo>
                  <a:pt x="826178" y="630252"/>
                </a:lnTo>
                <a:lnTo>
                  <a:pt x="796599" y="661721"/>
                </a:lnTo>
                <a:lnTo>
                  <a:pt x="763515" y="690394"/>
                </a:lnTo>
                <a:lnTo>
                  <a:pt x="727204" y="716027"/>
                </a:lnTo>
                <a:lnTo>
                  <a:pt x="687944" y="738380"/>
                </a:lnTo>
                <a:lnTo>
                  <a:pt x="646017" y="757211"/>
                </a:lnTo>
                <a:lnTo>
                  <a:pt x="601699" y="772279"/>
                </a:lnTo>
                <a:lnTo>
                  <a:pt x="555271" y="783340"/>
                </a:lnTo>
                <a:lnTo>
                  <a:pt x="507011" y="790154"/>
                </a:lnTo>
                <a:lnTo>
                  <a:pt x="457200" y="792479"/>
                </a:lnTo>
                <a:lnTo>
                  <a:pt x="407383" y="790154"/>
                </a:lnTo>
                <a:lnTo>
                  <a:pt x="359120" y="783340"/>
                </a:lnTo>
                <a:lnTo>
                  <a:pt x="312690" y="772279"/>
                </a:lnTo>
                <a:lnTo>
                  <a:pt x="268372" y="757211"/>
                </a:lnTo>
                <a:lnTo>
                  <a:pt x="226443" y="738380"/>
                </a:lnTo>
                <a:lnTo>
                  <a:pt x="187184" y="716027"/>
                </a:lnTo>
                <a:lnTo>
                  <a:pt x="150874" y="690394"/>
                </a:lnTo>
                <a:lnTo>
                  <a:pt x="117791" y="661721"/>
                </a:lnTo>
                <a:lnTo>
                  <a:pt x="88213" y="630252"/>
                </a:lnTo>
                <a:lnTo>
                  <a:pt x="62421" y="596228"/>
                </a:lnTo>
                <a:lnTo>
                  <a:pt x="40693" y="559890"/>
                </a:lnTo>
                <a:lnTo>
                  <a:pt x="23308" y="521481"/>
                </a:lnTo>
                <a:lnTo>
                  <a:pt x="10545" y="481241"/>
                </a:lnTo>
                <a:lnTo>
                  <a:pt x="2682" y="439414"/>
                </a:lnTo>
                <a:lnTo>
                  <a:pt x="0" y="39623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393191" y="995172"/>
            <a:ext cx="903732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1915497" y="1061244"/>
            <a:ext cx="59927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 err="1">
                <a:solidFill>
                  <a:srgbClr val="0000F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sz="2800" b="1" spc="-5" dirty="0" err="1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800" b="1" i="1" spc="-5" dirty="0" err="1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收款收據系統操作步驟</a:t>
            </a:r>
            <a:r>
              <a:rPr lang="zh-TW" altLang="en-US" sz="2800" b="1" i="1" spc="-5" dirty="0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2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/5</a:t>
            </a:r>
            <a:r>
              <a:rPr b="1" spc="-5" dirty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)</a:t>
            </a:r>
            <a:endParaRPr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304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2"/>
          <p:cNvSpPr/>
          <p:nvPr/>
        </p:nvSpPr>
        <p:spPr>
          <a:xfrm>
            <a:off x="632520" y="946694"/>
            <a:ext cx="9037320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3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96559" y="2731896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.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547116" y="1629155"/>
            <a:ext cx="734568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6198108" y="2362200"/>
            <a:ext cx="3580129" cy="1673535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87630" marR="120650" algn="just">
              <a:lnSpc>
                <a:spcPts val="3200"/>
              </a:lnSpc>
              <a:spcBef>
                <a:spcPts val="250"/>
              </a:spcBef>
            </a:pPr>
            <a:r>
              <a:rPr sz="2400" b="1" dirty="0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登錄專案時，計畫案有對  </a:t>
            </a:r>
            <a:r>
              <a:rPr sz="2400" b="1" spc="-5" dirty="0" err="1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應的預算代碼，請</a:t>
            </a:r>
            <a:r>
              <a:rPr sz="2400" b="1" spc="-5" dirty="0" err="1">
                <a:solidFill>
                  <a:srgbClr val="FF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選取</a:t>
            </a:r>
            <a:r>
              <a:rPr sz="2400" b="1" spc="-5" dirty="0" err="1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申</a:t>
            </a:r>
            <a:r>
              <a:rPr sz="2400" b="1" spc="-5" dirty="0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 </a:t>
            </a:r>
            <a:r>
              <a:rPr sz="2400" b="1" dirty="0" err="1" smtClean="0">
                <a:solidFill>
                  <a:srgbClr val="1A1A6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請收據的計畫案或</a:t>
            </a:r>
            <a:r>
              <a:rPr sz="2400" b="1" dirty="0" err="1" smtClean="0">
                <a:solidFill>
                  <a:srgbClr val="FF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自行輸</a:t>
            </a:r>
            <a:r>
              <a:rPr sz="2400" b="1" dirty="0" smtClean="0">
                <a:solidFill>
                  <a:srgbClr val="FF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 入</a:t>
            </a:r>
            <a:endParaRPr sz="2400" b="1" dirty="0">
              <a:latin typeface="Microsoft JhengHei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6219572" y="4538605"/>
            <a:ext cx="3580129" cy="1263166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31750" rIns="0" bIns="0" rtlCol="0">
            <a:spAutoFit/>
          </a:bodyPr>
          <a:lstStyle>
            <a:defPPr>
              <a:defRPr lang="zh-TW"/>
            </a:defPPr>
            <a:lvl1pPr marL="87630" marR="120650" algn="just">
              <a:lnSpc>
                <a:spcPts val="3200"/>
              </a:lnSpc>
              <a:spcBef>
                <a:spcPts val="250"/>
              </a:spcBef>
              <a:defRPr sz="2400" b="1">
                <a:solidFill>
                  <a:srgbClr val="1A1A6F"/>
                </a:solidFill>
                <a:latin typeface="Microsoft JhengHei"/>
                <a:cs typeface="Microsoft JhengHei"/>
              </a:defRPr>
            </a:lvl1pPr>
          </a:lstStyle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「備註」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僅能在系統上附註說明，無法於紙本收據呈現。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2"/>
          <p:cNvSpPr/>
          <p:nvPr/>
        </p:nvSpPr>
        <p:spPr>
          <a:xfrm>
            <a:off x="2180844" y="1629155"/>
            <a:ext cx="3528059" cy="486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7" name="object 9"/>
          <p:cNvSpPr/>
          <p:nvPr/>
        </p:nvSpPr>
        <p:spPr>
          <a:xfrm>
            <a:off x="5359019" y="3141726"/>
            <a:ext cx="747395" cy="401955"/>
          </a:xfrm>
          <a:custGeom>
            <a:avLst/>
            <a:gdLst/>
            <a:ahLst/>
            <a:cxnLst/>
            <a:rect l="l" t="t" r="r" b="b"/>
            <a:pathLst>
              <a:path w="747395" h="401954">
                <a:moveTo>
                  <a:pt x="675065" y="26907"/>
                </a:moveTo>
                <a:lnTo>
                  <a:pt x="0" y="384301"/>
                </a:lnTo>
                <a:lnTo>
                  <a:pt x="9270" y="401700"/>
                </a:lnTo>
                <a:lnTo>
                  <a:pt x="684326" y="44436"/>
                </a:lnTo>
                <a:lnTo>
                  <a:pt x="675065" y="26907"/>
                </a:lnTo>
                <a:close/>
              </a:path>
              <a:path w="747395" h="401954">
                <a:moveTo>
                  <a:pt x="732046" y="20954"/>
                </a:moveTo>
                <a:lnTo>
                  <a:pt x="686307" y="20954"/>
                </a:lnTo>
                <a:lnTo>
                  <a:pt x="695578" y="38481"/>
                </a:lnTo>
                <a:lnTo>
                  <a:pt x="684326" y="44436"/>
                </a:lnTo>
                <a:lnTo>
                  <a:pt x="697483" y="69341"/>
                </a:lnTo>
                <a:lnTo>
                  <a:pt x="732046" y="20954"/>
                </a:lnTo>
                <a:close/>
              </a:path>
              <a:path w="747395" h="401954">
                <a:moveTo>
                  <a:pt x="686307" y="20954"/>
                </a:moveTo>
                <a:lnTo>
                  <a:pt x="675065" y="26907"/>
                </a:lnTo>
                <a:lnTo>
                  <a:pt x="684326" y="44436"/>
                </a:lnTo>
                <a:lnTo>
                  <a:pt x="695578" y="38481"/>
                </a:lnTo>
                <a:lnTo>
                  <a:pt x="686307" y="20954"/>
                </a:lnTo>
                <a:close/>
              </a:path>
              <a:path w="747395" h="401954">
                <a:moveTo>
                  <a:pt x="747013" y="0"/>
                </a:moveTo>
                <a:lnTo>
                  <a:pt x="661923" y="2032"/>
                </a:lnTo>
                <a:lnTo>
                  <a:pt x="675065" y="26907"/>
                </a:lnTo>
                <a:lnTo>
                  <a:pt x="686307" y="20954"/>
                </a:lnTo>
                <a:lnTo>
                  <a:pt x="732046" y="20954"/>
                </a:lnTo>
                <a:lnTo>
                  <a:pt x="7470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8" name="object 10"/>
          <p:cNvSpPr/>
          <p:nvPr/>
        </p:nvSpPr>
        <p:spPr>
          <a:xfrm>
            <a:off x="2844545" y="3283458"/>
            <a:ext cx="3240405" cy="502920"/>
          </a:xfrm>
          <a:custGeom>
            <a:avLst/>
            <a:gdLst/>
            <a:ahLst/>
            <a:cxnLst/>
            <a:rect l="l" t="t" r="r" b="b"/>
            <a:pathLst>
              <a:path w="3240404" h="502920">
                <a:moveTo>
                  <a:pt x="0" y="251459"/>
                </a:moveTo>
                <a:lnTo>
                  <a:pt x="15636" y="216369"/>
                </a:lnTo>
                <a:lnTo>
                  <a:pt x="61144" y="182768"/>
                </a:lnTo>
                <a:lnTo>
                  <a:pt x="107041" y="161356"/>
                </a:lnTo>
                <a:lnTo>
                  <a:pt x="164658" y="140847"/>
                </a:lnTo>
                <a:lnTo>
                  <a:pt x="233374" y="121338"/>
                </a:lnTo>
                <a:lnTo>
                  <a:pt x="271699" y="111988"/>
                </a:lnTo>
                <a:lnTo>
                  <a:pt x="312566" y="102924"/>
                </a:lnTo>
                <a:lnTo>
                  <a:pt x="355896" y="94159"/>
                </a:lnTo>
                <a:lnTo>
                  <a:pt x="401611" y="85703"/>
                </a:lnTo>
                <a:lnTo>
                  <a:pt x="449635" y="77570"/>
                </a:lnTo>
                <a:lnTo>
                  <a:pt x="499888" y="69771"/>
                </a:lnTo>
                <a:lnTo>
                  <a:pt x="552294" y="62318"/>
                </a:lnTo>
                <a:lnTo>
                  <a:pt x="606774" y="55223"/>
                </a:lnTo>
                <a:lnTo>
                  <a:pt x="663250" y="48499"/>
                </a:lnTo>
                <a:lnTo>
                  <a:pt x="721646" y="42158"/>
                </a:lnTo>
                <a:lnTo>
                  <a:pt x="781883" y="36210"/>
                </a:lnTo>
                <a:lnTo>
                  <a:pt x="843883" y="30670"/>
                </a:lnTo>
                <a:lnTo>
                  <a:pt x="907568" y="25548"/>
                </a:lnTo>
                <a:lnTo>
                  <a:pt x="972861" y="20856"/>
                </a:lnTo>
                <a:lnTo>
                  <a:pt x="1039684" y="16607"/>
                </a:lnTo>
                <a:lnTo>
                  <a:pt x="1107960" y="12813"/>
                </a:lnTo>
                <a:lnTo>
                  <a:pt x="1177609" y="9486"/>
                </a:lnTo>
                <a:lnTo>
                  <a:pt x="1248555" y="6638"/>
                </a:lnTo>
                <a:lnTo>
                  <a:pt x="1320720" y="4280"/>
                </a:lnTo>
                <a:lnTo>
                  <a:pt x="1394026" y="2425"/>
                </a:lnTo>
                <a:lnTo>
                  <a:pt x="1468395" y="1086"/>
                </a:lnTo>
                <a:lnTo>
                  <a:pt x="1543750" y="273"/>
                </a:lnTo>
                <a:lnTo>
                  <a:pt x="1620012" y="0"/>
                </a:lnTo>
                <a:lnTo>
                  <a:pt x="1696273" y="273"/>
                </a:lnTo>
                <a:lnTo>
                  <a:pt x="1771628" y="1086"/>
                </a:lnTo>
                <a:lnTo>
                  <a:pt x="1845997" y="2425"/>
                </a:lnTo>
                <a:lnTo>
                  <a:pt x="1919303" y="4280"/>
                </a:lnTo>
                <a:lnTo>
                  <a:pt x="1991468" y="6638"/>
                </a:lnTo>
                <a:lnTo>
                  <a:pt x="2062414" y="9486"/>
                </a:lnTo>
                <a:lnTo>
                  <a:pt x="2132063" y="12813"/>
                </a:lnTo>
                <a:lnTo>
                  <a:pt x="2200339" y="16607"/>
                </a:lnTo>
                <a:lnTo>
                  <a:pt x="2267162" y="20856"/>
                </a:lnTo>
                <a:lnTo>
                  <a:pt x="2332455" y="25548"/>
                </a:lnTo>
                <a:lnTo>
                  <a:pt x="2396140" y="30670"/>
                </a:lnTo>
                <a:lnTo>
                  <a:pt x="2458140" y="36210"/>
                </a:lnTo>
                <a:lnTo>
                  <a:pt x="2518377" y="42158"/>
                </a:lnTo>
                <a:lnTo>
                  <a:pt x="2576773" y="48499"/>
                </a:lnTo>
                <a:lnTo>
                  <a:pt x="2633249" y="55223"/>
                </a:lnTo>
                <a:lnTo>
                  <a:pt x="2687729" y="62318"/>
                </a:lnTo>
                <a:lnTo>
                  <a:pt x="2740135" y="69771"/>
                </a:lnTo>
                <a:lnTo>
                  <a:pt x="2790388" y="77570"/>
                </a:lnTo>
                <a:lnTo>
                  <a:pt x="2838412" y="85703"/>
                </a:lnTo>
                <a:lnTo>
                  <a:pt x="2884127" y="94159"/>
                </a:lnTo>
                <a:lnTo>
                  <a:pt x="2927457" y="102924"/>
                </a:lnTo>
                <a:lnTo>
                  <a:pt x="2968324" y="111988"/>
                </a:lnTo>
                <a:lnTo>
                  <a:pt x="3006649" y="121338"/>
                </a:lnTo>
                <a:lnTo>
                  <a:pt x="3075365" y="140847"/>
                </a:lnTo>
                <a:lnTo>
                  <a:pt x="3132982" y="161356"/>
                </a:lnTo>
                <a:lnTo>
                  <a:pt x="3178879" y="182768"/>
                </a:lnTo>
                <a:lnTo>
                  <a:pt x="3212433" y="204987"/>
                </a:lnTo>
                <a:lnTo>
                  <a:pt x="3238260" y="239617"/>
                </a:lnTo>
                <a:lnTo>
                  <a:pt x="3240024" y="251459"/>
                </a:lnTo>
                <a:lnTo>
                  <a:pt x="3238260" y="263302"/>
                </a:lnTo>
                <a:lnTo>
                  <a:pt x="3212433" y="297932"/>
                </a:lnTo>
                <a:lnTo>
                  <a:pt x="3178879" y="320151"/>
                </a:lnTo>
                <a:lnTo>
                  <a:pt x="3132982" y="341563"/>
                </a:lnTo>
                <a:lnTo>
                  <a:pt x="3075365" y="362072"/>
                </a:lnTo>
                <a:lnTo>
                  <a:pt x="3006649" y="381581"/>
                </a:lnTo>
                <a:lnTo>
                  <a:pt x="2968324" y="390931"/>
                </a:lnTo>
                <a:lnTo>
                  <a:pt x="2927457" y="399995"/>
                </a:lnTo>
                <a:lnTo>
                  <a:pt x="2884127" y="408760"/>
                </a:lnTo>
                <a:lnTo>
                  <a:pt x="2838412" y="417216"/>
                </a:lnTo>
                <a:lnTo>
                  <a:pt x="2790388" y="425349"/>
                </a:lnTo>
                <a:lnTo>
                  <a:pt x="2740135" y="433148"/>
                </a:lnTo>
                <a:lnTo>
                  <a:pt x="2687729" y="440601"/>
                </a:lnTo>
                <a:lnTo>
                  <a:pt x="2633249" y="447696"/>
                </a:lnTo>
                <a:lnTo>
                  <a:pt x="2576773" y="454420"/>
                </a:lnTo>
                <a:lnTo>
                  <a:pt x="2518377" y="460761"/>
                </a:lnTo>
                <a:lnTo>
                  <a:pt x="2458140" y="466709"/>
                </a:lnTo>
                <a:lnTo>
                  <a:pt x="2396140" y="472249"/>
                </a:lnTo>
                <a:lnTo>
                  <a:pt x="2332455" y="477371"/>
                </a:lnTo>
                <a:lnTo>
                  <a:pt x="2267162" y="482063"/>
                </a:lnTo>
                <a:lnTo>
                  <a:pt x="2200339" y="486312"/>
                </a:lnTo>
                <a:lnTo>
                  <a:pt x="2132063" y="490106"/>
                </a:lnTo>
                <a:lnTo>
                  <a:pt x="2062414" y="493433"/>
                </a:lnTo>
                <a:lnTo>
                  <a:pt x="1991468" y="496281"/>
                </a:lnTo>
                <a:lnTo>
                  <a:pt x="1919303" y="498639"/>
                </a:lnTo>
                <a:lnTo>
                  <a:pt x="1845997" y="500494"/>
                </a:lnTo>
                <a:lnTo>
                  <a:pt x="1771628" y="501833"/>
                </a:lnTo>
                <a:lnTo>
                  <a:pt x="1696273" y="502646"/>
                </a:lnTo>
                <a:lnTo>
                  <a:pt x="1620012" y="502919"/>
                </a:lnTo>
                <a:lnTo>
                  <a:pt x="1543750" y="502646"/>
                </a:lnTo>
                <a:lnTo>
                  <a:pt x="1468395" y="501833"/>
                </a:lnTo>
                <a:lnTo>
                  <a:pt x="1394026" y="500494"/>
                </a:lnTo>
                <a:lnTo>
                  <a:pt x="1320720" y="498639"/>
                </a:lnTo>
                <a:lnTo>
                  <a:pt x="1248555" y="496281"/>
                </a:lnTo>
                <a:lnTo>
                  <a:pt x="1177609" y="493433"/>
                </a:lnTo>
                <a:lnTo>
                  <a:pt x="1107960" y="490106"/>
                </a:lnTo>
                <a:lnTo>
                  <a:pt x="1039684" y="486312"/>
                </a:lnTo>
                <a:lnTo>
                  <a:pt x="972861" y="482063"/>
                </a:lnTo>
                <a:lnTo>
                  <a:pt x="907568" y="477371"/>
                </a:lnTo>
                <a:lnTo>
                  <a:pt x="843883" y="472249"/>
                </a:lnTo>
                <a:lnTo>
                  <a:pt x="781883" y="466709"/>
                </a:lnTo>
                <a:lnTo>
                  <a:pt x="721646" y="460761"/>
                </a:lnTo>
                <a:lnTo>
                  <a:pt x="663250" y="454420"/>
                </a:lnTo>
                <a:lnTo>
                  <a:pt x="606774" y="447696"/>
                </a:lnTo>
                <a:lnTo>
                  <a:pt x="552294" y="440601"/>
                </a:lnTo>
                <a:lnTo>
                  <a:pt x="499888" y="433148"/>
                </a:lnTo>
                <a:lnTo>
                  <a:pt x="449635" y="425349"/>
                </a:lnTo>
                <a:lnTo>
                  <a:pt x="401611" y="417216"/>
                </a:lnTo>
                <a:lnTo>
                  <a:pt x="355896" y="408760"/>
                </a:lnTo>
                <a:lnTo>
                  <a:pt x="312566" y="399995"/>
                </a:lnTo>
                <a:lnTo>
                  <a:pt x="271699" y="390931"/>
                </a:lnTo>
                <a:lnTo>
                  <a:pt x="233374" y="381581"/>
                </a:lnTo>
                <a:lnTo>
                  <a:pt x="164658" y="362072"/>
                </a:lnTo>
                <a:lnTo>
                  <a:pt x="107041" y="341563"/>
                </a:lnTo>
                <a:lnTo>
                  <a:pt x="61144" y="320151"/>
                </a:lnTo>
                <a:lnTo>
                  <a:pt x="27590" y="297932"/>
                </a:lnTo>
                <a:lnTo>
                  <a:pt x="1763" y="263302"/>
                </a:lnTo>
                <a:lnTo>
                  <a:pt x="0" y="25145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9" name="object 9"/>
          <p:cNvSpPr/>
          <p:nvPr/>
        </p:nvSpPr>
        <p:spPr>
          <a:xfrm>
            <a:off x="5029200" y="5417122"/>
            <a:ext cx="990600" cy="619380"/>
          </a:xfrm>
          <a:custGeom>
            <a:avLst/>
            <a:gdLst/>
            <a:ahLst/>
            <a:cxnLst/>
            <a:rect l="l" t="t" r="r" b="b"/>
            <a:pathLst>
              <a:path w="747395" h="401954">
                <a:moveTo>
                  <a:pt x="675065" y="26907"/>
                </a:moveTo>
                <a:lnTo>
                  <a:pt x="0" y="384301"/>
                </a:lnTo>
                <a:lnTo>
                  <a:pt x="9270" y="401700"/>
                </a:lnTo>
                <a:lnTo>
                  <a:pt x="684326" y="44436"/>
                </a:lnTo>
                <a:lnTo>
                  <a:pt x="675065" y="26907"/>
                </a:lnTo>
                <a:close/>
              </a:path>
              <a:path w="747395" h="401954">
                <a:moveTo>
                  <a:pt x="732046" y="20954"/>
                </a:moveTo>
                <a:lnTo>
                  <a:pt x="686307" y="20954"/>
                </a:lnTo>
                <a:lnTo>
                  <a:pt x="695578" y="38481"/>
                </a:lnTo>
                <a:lnTo>
                  <a:pt x="684326" y="44436"/>
                </a:lnTo>
                <a:lnTo>
                  <a:pt x="697483" y="69341"/>
                </a:lnTo>
                <a:lnTo>
                  <a:pt x="732046" y="20954"/>
                </a:lnTo>
                <a:close/>
              </a:path>
              <a:path w="747395" h="401954">
                <a:moveTo>
                  <a:pt x="686307" y="20954"/>
                </a:moveTo>
                <a:lnTo>
                  <a:pt x="675065" y="26907"/>
                </a:lnTo>
                <a:lnTo>
                  <a:pt x="684326" y="44436"/>
                </a:lnTo>
                <a:lnTo>
                  <a:pt x="695578" y="38481"/>
                </a:lnTo>
                <a:lnTo>
                  <a:pt x="686307" y="20954"/>
                </a:lnTo>
                <a:close/>
              </a:path>
              <a:path w="747395" h="401954">
                <a:moveTo>
                  <a:pt x="747013" y="0"/>
                </a:moveTo>
                <a:lnTo>
                  <a:pt x="661923" y="2032"/>
                </a:lnTo>
                <a:lnTo>
                  <a:pt x="675065" y="26907"/>
                </a:lnTo>
                <a:lnTo>
                  <a:pt x="686307" y="20954"/>
                </a:lnTo>
                <a:lnTo>
                  <a:pt x="732046" y="20954"/>
                </a:lnTo>
                <a:lnTo>
                  <a:pt x="7470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0" name="object 10"/>
          <p:cNvSpPr/>
          <p:nvPr/>
        </p:nvSpPr>
        <p:spPr>
          <a:xfrm>
            <a:off x="2957703" y="5877243"/>
            <a:ext cx="3240405" cy="752157"/>
          </a:xfrm>
          <a:custGeom>
            <a:avLst/>
            <a:gdLst/>
            <a:ahLst/>
            <a:cxnLst/>
            <a:rect l="l" t="t" r="r" b="b"/>
            <a:pathLst>
              <a:path w="3240404" h="502920">
                <a:moveTo>
                  <a:pt x="0" y="251459"/>
                </a:moveTo>
                <a:lnTo>
                  <a:pt x="15636" y="216369"/>
                </a:lnTo>
                <a:lnTo>
                  <a:pt x="61144" y="182768"/>
                </a:lnTo>
                <a:lnTo>
                  <a:pt x="107041" y="161356"/>
                </a:lnTo>
                <a:lnTo>
                  <a:pt x="164658" y="140847"/>
                </a:lnTo>
                <a:lnTo>
                  <a:pt x="233374" y="121338"/>
                </a:lnTo>
                <a:lnTo>
                  <a:pt x="271699" y="111988"/>
                </a:lnTo>
                <a:lnTo>
                  <a:pt x="312566" y="102924"/>
                </a:lnTo>
                <a:lnTo>
                  <a:pt x="355896" y="94159"/>
                </a:lnTo>
                <a:lnTo>
                  <a:pt x="401611" y="85703"/>
                </a:lnTo>
                <a:lnTo>
                  <a:pt x="449635" y="77570"/>
                </a:lnTo>
                <a:lnTo>
                  <a:pt x="499888" y="69771"/>
                </a:lnTo>
                <a:lnTo>
                  <a:pt x="552294" y="62318"/>
                </a:lnTo>
                <a:lnTo>
                  <a:pt x="606774" y="55223"/>
                </a:lnTo>
                <a:lnTo>
                  <a:pt x="663250" y="48499"/>
                </a:lnTo>
                <a:lnTo>
                  <a:pt x="721646" y="42158"/>
                </a:lnTo>
                <a:lnTo>
                  <a:pt x="781883" y="36210"/>
                </a:lnTo>
                <a:lnTo>
                  <a:pt x="843883" y="30670"/>
                </a:lnTo>
                <a:lnTo>
                  <a:pt x="907568" y="25548"/>
                </a:lnTo>
                <a:lnTo>
                  <a:pt x="972861" y="20856"/>
                </a:lnTo>
                <a:lnTo>
                  <a:pt x="1039684" y="16607"/>
                </a:lnTo>
                <a:lnTo>
                  <a:pt x="1107960" y="12813"/>
                </a:lnTo>
                <a:lnTo>
                  <a:pt x="1177609" y="9486"/>
                </a:lnTo>
                <a:lnTo>
                  <a:pt x="1248555" y="6638"/>
                </a:lnTo>
                <a:lnTo>
                  <a:pt x="1320720" y="4280"/>
                </a:lnTo>
                <a:lnTo>
                  <a:pt x="1394026" y="2425"/>
                </a:lnTo>
                <a:lnTo>
                  <a:pt x="1468395" y="1086"/>
                </a:lnTo>
                <a:lnTo>
                  <a:pt x="1543750" y="273"/>
                </a:lnTo>
                <a:lnTo>
                  <a:pt x="1620012" y="0"/>
                </a:lnTo>
                <a:lnTo>
                  <a:pt x="1696273" y="273"/>
                </a:lnTo>
                <a:lnTo>
                  <a:pt x="1771628" y="1086"/>
                </a:lnTo>
                <a:lnTo>
                  <a:pt x="1845997" y="2425"/>
                </a:lnTo>
                <a:lnTo>
                  <a:pt x="1919303" y="4280"/>
                </a:lnTo>
                <a:lnTo>
                  <a:pt x="1991468" y="6638"/>
                </a:lnTo>
                <a:lnTo>
                  <a:pt x="2062414" y="9486"/>
                </a:lnTo>
                <a:lnTo>
                  <a:pt x="2132063" y="12813"/>
                </a:lnTo>
                <a:lnTo>
                  <a:pt x="2200339" y="16607"/>
                </a:lnTo>
                <a:lnTo>
                  <a:pt x="2267162" y="20856"/>
                </a:lnTo>
                <a:lnTo>
                  <a:pt x="2332455" y="25548"/>
                </a:lnTo>
                <a:lnTo>
                  <a:pt x="2396140" y="30670"/>
                </a:lnTo>
                <a:lnTo>
                  <a:pt x="2458140" y="36210"/>
                </a:lnTo>
                <a:lnTo>
                  <a:pt x="2518377" y="42158"/>
                </a:lnTo>
                <a:lnTo>
                  <a:pt x="2576773" y="48499"/>
                </a:lnTo>
                <a:lnTo>
                  <a:pt x="2633249" y="55223"/>
                </a:lnTo>
                <a:lnTo>
                  <a:pt x="2687729" y="62318"/>
                </a:lnTo>
                <a:lnTo>
                  <a:pt x="2740135" y="69771"/>
                </a:lnTo>
                <a:lnTo>
                  <a:pt x="2790388" y="77570"/>
                </a:lnTo>
                <a:lnTo>
                  <a:pt x="2838412" y="85703"/>
                </a:lnTo>
                <a:lnTo>
                  <a:pt x="2884127" y="94159"/>
                </a:lnTo>
                <a:lnTo>
                  <a:pt x="2927457" y="102924"/>
                </a:lnTo>
                <a:lnTo>
                  <a:pt x="2968324" y="111988"/>
                </a:lnTo>
                <a:lnTo>
                  <a:pt x="3006649" y="121338"/>
                </a:lnTo>
                <a:lnTo>
                  <a:pt x="3075365" y="140847"/>
                </a:lnTo>
                <a:lnTo>
                  <a:pt x="3132982" y="161356"/>
                </a:lnTo>
                <a:lnTo>
                  <a:pt x="3178879" y="182768"/>
                </a:lnTo>
                <a:lnTo>
                  <a:pt x="3212433" y="204987"/>
                </a:lnTo>
                <a:lnTo>
                  <a:pt x="3238260" y="239617"/>
                </a:lnTo>
                <a:lnTo>
                  <a:pt x="3240024" y="251459"/>
                </a:lnTo>
                <a:lnTo>
                  <a:pt x="3238260" y="263302"/>
                </a:lnTo>
                <a:lnTo>
                  <a:pt x="3212433" y="297932"/>
                </a:lnTo>
                <a:lnTo>
                  <a:pt x="3178879" y="320151"/>
                </a:lnTo>
                <a:lnTo>
                  <a:pt x="3132982" y="341563"/>
                </a:lnTo>
                <a:lnTo>
                  <a:pt x="3075365" y="362072"/>
                </a:lnTo>
                <a:lnTo>
                  <a:pt x="3006649" y="381581"/>
                </a:lnTo>
                <a:lnTo>
                  <a:pt x="2968324" y="390931"/>
                </a:lnTo>
                <a:lnTo>
                  <a:pt x="2927457" y="399995"/>
                </a:lnTo>
                <a:lnTo>
                  <a:pt x="2884127" y="408760"/>
                </a:lnTo>
                <a:lnTo>
                  <a:pt x="2838412" y="417216"/>
                </a:lnTo>
                <a:lnTo>
                  <a:pt x="2790388" y="425349"/>
                </a:lnTo>
                <a:lnTo>
                  <a:pt x="2740135" y="433148"/>
                </a:lnTo>
                <a:lnTo>
                  <a:pt x="2687729" y="440601"/>
                </a:lnTo>
                <a:lnTo>
                  <a:pt x="2633249" y="447696"/>
                </a:lnTo>
                <a:lnTo>
                  <a:pt x="2576773" y="454420"/>
                </a:lnTo>
                <a:lnTo>
                  <a:pt x="2518377" y="460761"/>
                </a:lnTo>
                <a:lnTo>
                  <a:pt x="2458140" y="466709"/>
                </a:lnTo>
                <a:lnTo>
                  <a:pt x="2396140" y="472249"/>
                </a:lnTo>
                <a:lnTo>
                  <a:pt x="2332455" y="477371"/>
                </a:lnTo>
                <a:lnTo>
                  <a:pt x="2267162" y="482063"/>
                </a:lnTo>
                <a:lnTo>
                  <a:pt x="2200339" y="486312"/>
                </a:lnTo>
                <a:lnTo>
                  <a:pt x="2132063" y="490106"/>
                </a:lnTo>
                <a:lnTo>
                  <a:pt x="2062414" y="493433"/>
                </a:lnTo>
                <a:lnTo>
                  <a:pt x="1991468" y="496281"/>
                </a:lnTo>
                <a:lnTo>
                  <a:pt x="1919303" y="498639"/>
                </a:lnTo>
                <a:lnTo>
                  <a:pt x="1845997" y="500494"/>
                </a:lnTo>
                <a:lnTo>
                  <a:pt x="1771628" y="501833"/>
                </a:lnTo>
                <a:lnTo>
                  <a:pt x="1696273" y="502646"/>
                </a:lnTo>
                <a:lnTo>
                  <a:pt x="1620012" y="502919"/>
                </a:lnTo>
                <a:lnTo>
                  <a:pt x="1543750" y="502646"/>
                </a:lnTo>
                <a:lnTo>
                  <a:pt x="1468395" y="501833"/>
                </a:lnTo>
                <a:lnTo>
                  <a:pt x="1394026" y="500494"/>
                </a:lnTo>
                <a:lnTo>
                  <a:pt x="1320720" y="498639"/>
                </a:lnTo>
                <a:lnTo>
                  <a:pt x="1248555" y="496281"/>
                </a:lnTo>
                <a:lnTo>
                  <a:pt x="1177609" y="493433"/>
                </a:lnTo>
                <a:lnTo>
                  <a:pt x="1107960" y="490106"/>
                </a:lnTo>
                <a:lnTo>
                  <a:pt x="1039684" y="486312"/>
                </a:lnTo>
                <a:lnTo>
                  <a:pt x="972861" y="482063"/>
                </a:lnTo>
                <a:lnTo>
                  <a:pt x="907568" y="477371"/>
                </a:lnTo>
                <a:lnTo>
                  <a:pt x="843883" y="472249"/>
                </a:lnTo>
                <a:lnTo>
                  <a:pt x="781883" y="466709"/>
                </a:lnTo>
                <a:lnTo>
                  <a:pt x="721646" y="460761"/>
                </a:lnTo>
                <a:lnTo>
                  <a:pt x="663250" y="454420"/>
                </a:lnTo>
                <a:lnTo>
                  <a:pt x="606774" y="447696"/>
                </a:lnTo>
                <a:lnTo>
                  <a:pt x="552294" y="440601"/>
                </a:lnTo>
                <a:lnTo>
                  <a:pt x="499888" y="433148"/>
                </a:lnTo>
                <a:lnTo>
                  <a:pt x="449635" y="425349"/>
                </a:lnTo>
                <a:lnTo>
                  <a:pt x="401611" y="417216"/>
                </a:lnTo>
                <a:lnTo>
                  <a:pt x="355896" y="408760"/>
                </a:lnTo>
                <a:lnTo>
                  <a:pt x="312566" y="399995"/>
                </a:lnTo>
                <a:lnTo>
                  <a:pt x="271699" y="390931"/>
                </a:lnTo>
                <a:lnTo>
                  <a:pt x="233374" y="381581"/>
                </a:lnTo>
                <a:lnTo>
                  <a:pt x="164658" y="362072"/>
                </a:lnTo>
                <a:lnTo>
                  <a:pt x="107041" y="341563"/>
                </a:lnTo>
                <a:lnTo>
                  <a:pt x="61144" y="320151"/>
                </a:lnTo>
                <a:lnTo>
                  <a:pt x="27590" y="297932"/>
                </a:lnTo>
                <a:lnTo>
                  <a:pt x="1763" y="263302"/>
                </a:lnTo>
                <a:lnTo>
                  <a:pt x="0" y="25145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787400" y="1728596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z="2400" b="1" spc="-5" dirty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3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1915497" y="1061244"/>
            <a:ext cx="59927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 err="1">
                <a:solidFill>
                  <a:srgbClr val="0000F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sz="2800" b="1" spc="-5" dirty="0" err="1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800" b="1" i="1" spc="-5" dirty="0" err="1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收款收據系統操作步驟</a:t>
            </a:r>
            <a:r>
              <a:rPr lang="zh-TW" altLang="en-US" sz="2800" b="1" i="1" spc="-5" dirty="0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3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/5</a:t>
            </a:r>
            <a:r>
              <a:rPr b="1" spc="-5" dirty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)</a:t>
            </a:r>
            <a:endParaRPr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97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7"/>
          <p:cNvSpPr/>
          <p:nvPr/>
        </p:nvSpPr>
        <p:spPr>
          <a:xfrm>
            <a:off x="651673" y="5576809"/>
            <a:ext cx="876300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4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96559" y="2731896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2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393191" y="995172"/>
            <a:ext cx="903732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650890" y="4277061"/>
            <a:ext cx="8763000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644142" y="5242291"/>
            <a:ext cx="8763000" cy="313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8886557" y="4474267"/>
            <a:ext cx="675640" cy="662940"/>
          </a:xfrm>
          <a:custGeom>
            <a:avLst/>
            <a:gdLst/>
            <a:ahLst/>
            <a:cxnLst/>
            <a:rect l="l" t="t" r="r" b="b"/>
            <a:pathLst>
              <a:path w="675640" h="662939">
                <a:moveTo>
                  <a:pt x="0" y="331469"/>
                </a:moveTo>
                <a:lnTo>
                  <a:pt x="3660" y="282501"/>
                </a:lnTo>
                <a:lnTo>
                  <a:pt x="14291" y="235758"/>
                </a:lnTo>
                <a:lnTo>
                  <a:pt x="31373" y="191756"/>
                </a:lnTo>
                <a:lnTo>
                  <a:pt x="54383" y="151007"/>
                </a:lnTo>
                <a:lnTo>
                  <a:pt x="82798" y="114025"/>
                </a:lnTo>
                <a:lnTo>
                  <a:pt x="116096" y="81323"/>
                </a:lnTo>
                <a:lnTo>
                  <a:pt x="153756" y="53416"/>
                </a:lnTo>
                <a:lnTo>
                  <a:pt x="195255" y="30817"/>
                </a:lnTo>
                <a:lnTo>
                  <a:pt x="240071" y="14038"/>
                </a:lnTo>
                <a:lnTo>
                  <a:pt x="287682" y="3595"/>
                </a:lnTo>
                <a:lnTo>
                  <a:pt x="337566" y="0"/>
                </a:lnTo>
                <a:lnTo>
                  <a:pt x="387449" y="3595"/>
                </a:lnTo>
                <a:lnTo>
                  <a:pt x="435060" y="14038"/>
                </a:lnTo>
                <a:lnTo>
                  <a:pt x="479876" y="30817"/>
                </a:lnTo>
                <a:lnTo>
                  <a:pt x="521375" y="53416"/>
                </a:lnTo>
                <a:lnTo>
                  <a:pt x="559035" y="81323"/>
                </a:lnTo>
                <a:lnTo>
                  <a:pt x="592333" y="114025"/>
                </a:lnTo>
                <a:lnTo>
                  <a:pt x="620748" y="151007"/>
                </a:lnTo>
                <a:lnTo>
                  <a:pt x="643758" y="191756"/>
                </a:lnTo>
                <a:lnTo>
                  <a:pt x="660840" y="235758"/>
                </a:lnTo>
                <a:lnTo>
                  <a:pt x="671471" y="282501"/>
                </a:lnTo>
                <a:lnTo>
                  <a:pt x="675131" y="331469"/>
                </a:lnTo>
                <a:lnTo>
                  <a:pt x="671471" y="380438"/>
                </a:lnTo>
                <a:lnTo>
                  <a:pt x="660840" y="427181"/>
                </a:lnTo>
                <a:lnTo>
                  <a:pt x="643758" y="471183"/>
                </a:lnTo>
                <a:lnTo>
                  <a:pt x="620748" y="511932"/>
                </a:lnTo>
                <a:lnTo>
                  <a:pt x="592333" y="548914"/>
                </a:lnTo>
                <a:lnTo>
                  <a:pt x="559035" y="581616"/>
                </a:lnTo>
                <a:lnTo>
                  <a:pt x="521375" y="609523"/>
                </a:lnTo>
                <a:lnTo>
                  <a:pt x="479876" y="632122"/>
                </a:lnTo>
                <a:lnTo>
                  <a:pt x="435060" y="648901"/>
                </a:lnTo>
                <a:lnTo>
                  <a:pt x="387449" y="659344"/>
                </a:lnTo>
                <a:lnTo>
                  <a:pt x="337566" y="662939"/>
                </a:lnTo>
                <a:lnTo>
                  <a:pt x="287682" y="659344"/>
                </a:lnTo>
                <a:lnTo>
                  <a:pt x="240071" y="648901"/>
                </a:lnTo>
                <a:lnTo>
                  <a:pt x="195255" y="632122"/>
                </a:lnTo>
                <a:lnTo>
                  <a:pt x="153756" y="609523"/>
                </a:lnTo>
                <a:lnTo>
                  <a:pt x="116096" y="581616"/>
                </a:lnTo>
                <a:lnTo>
                  <a:pt x="82798" y="548914"/>
                </a:lnTo>
                <a:lnTo>
                  <a:pt x="54383" y="511932"/>
                </a:lnTo>
                <a:lnTo>
                  <a:pt x="31373" y="471183"/>
                </a:lnTo>
                <a:lnTo>
                  <a:pt x="14291" y="427181"/>
                </a:lnTo>
                <a:lnTo>
                  <a:pt x="3660" y="380438"/>
                </a:lnTo>
                <a:lnTo>
                  <a:pt x="0" y="33146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8647797" y="5390388"/>
            <a:ext cx="914400" cy="723900"/>
          </a:xfrm>
          <a:custGeom>
            <a:avLst/>
            <a:gdLst/>
            <a:ahLst/>
            <a:cxnLst/>
            <a:rect l="l" t="t" r="r" b="b"/>
            <a:pathLst>
              <a:path w="914400" h="723900">
                <a:moveTo>
                  <a:pt x="0" y="361950"/>
                </a:moveTo>
                <a:lnTo>
                  <a:pt x="3076" y="319739"/>
                </a:lnTo>
                <a:lnTo>
                  <a:pt x="12076" y="278958"/>
                </a:lnTo>
                <a:lnTo>
                  <a:pt x="26657" y="239879"/>
                </a:lnTo>
                <a:lnTo>
                  <a:pt x="46475" y="202774"/>
                </a:lnTo>
                <a:lnTo>
                  <a:pt x="71187" y="167913"/>
                </a:lnTo>
                <a:lnTo>
                  <a:pt x="100450" y="135569"/>
                </a:lnTo>
                <a:lnTo>
                  <a:pt x="133921" y="106013"/>
                </a:lnTo>
                <a:lnTo>
                  <a:pt x="171256" y="79516"/>
                </a:lnTo>
                <a:lnTo>
                  <a:pt x="212113" y="56351"/>
                </a:lnTo>
                <a:lnTo>
                  <a:pt x="256147" y="36789"/>
                </a:lnTo>
                <a:lnTo>
                  <a:pt x="303016" y="21101"/>
                </a:lnTo>
                <a:lnTo>
                  <a:pt x="352377" y="9559"/>
                </a:lnTo>
                <a:lnTo>
                  <a:pt x="403886" y="2435"/>
                </a:lnTo>
                <a:lnTo>
                  <a:pt x="457200" y="0"/>
                </a:lnTo>
                <a:lnTo>
                  <a:pt x="510513" y="2435"/>
                </a:lnTo>
                <a:lnTo>
                  <a:pt x="562022" y="9559"/>
                </a:lnTo>
                <a:lnTo>
                  <a:pt x="611383" y="21101"/>
                </a:lnTo>
                <a:lnTo>
                  <a:pt x="658252" y="36789"/>
                </a:lnTo>
                <a:lnTo>
                  <a:pt x="702286" y="56351"/>
                </a:lnTo>
                <a:lnTo>
                  <a:pt x="743143" y="79516"/>
                </a:lnTo>
                <a:lnTo>
                  <a:pt x="780478" y="106013"/>
                </a:lnTo>
                <a:lnTo>
                  <a:pt x="813949" y="135569"/>
                </a:lnTo>
                <a:lnTo>
                  <a:pt x="843212" y="167913"/>
                </a:lnTo>
                <a:lnTo>
                  <a:pt x="867924" y="202774"/>
                </a:lnTo>
                <a:lnTo>
                  <a:pt x="887742" y="239879"/>
                </a:lnTo>
                <a:lnTo>
                  <a:pt x="902323" y="278958"/>
                </a:lnTo>
                <a:lnTo>
                  <a:pt x="911323" y="319739"/>
                </a:lnTo>
                <a:lnTo>
                  <a:pt x="914400" y="361950"/>
                </a:lnTo>
                <a:lnTo>
                  <a:pt x="911323" y="404160"/>
                </a:lnTo>
                <a:lnTo>
                  <a:pt x="902323" y="444941"/>
                </a:lnTo>
                <a:lnTo>
                  <a:pt x="887742" y="484020"/>
                </a:lnTo>
                <a:lnTo>
                  <a:pt x="867924" y="521125"/>
                </a:lnTo>
                <a:lnTo>
                  <a:pt x="843212" y="555986"/>
                </a:lnTo>
                <a:lnTo>
                  <a:pt x="813949" y="588330"/>
                </a:lnTo>
                <a:lnTo>
                  <a:pt x="780478" y="617886"/>
                </a:lnTo>
                <a:lnTo>
                  <a:pt x="743143" y="644383"/>
                </a:lnTo>
                <a:lnTo>
                  <a:pt x="702286" y="667548"/>
                </a:lnTo>
                <a:lnTo>
                  <a:pt x="658252" y="687110"/>
                </a:lnTo>
                <a:lnTo>
                  <a:pt x="611383" y="702798"/>
                </a:lnTo>
                <a:lnTo>
                  <a:pt x="562022" y="714340"/>
                </a:lnTo>
                <a:lnTo>
                  <a:pt x="510513" y="721464"/>
                </a:lnTo>
                <a:lnTo>
                  <a:pt x="457200" y="723900"/>
                </a:lnTo>
                <a:lnTo>
                  <a:pt x="403886" y="721464"/>
                </a:lnTo>
                <a:lnTo>
                  <a:pt x="352377" y="714340"/>
                </a:lnTo>
                <a:lnTo>
                  <a:pt x="303016" y="702798"/>
                </a:lnTo>
                <a:lnTo>
                  <a:pt x="256147" y="687110"/>
                </a:lnTo>
                <a:lnTo>
                  <a:pt x="212113" y="667548"/>
                </a:lnTo>
                <a:lnTo>
                  <a:pt x="171256" y="644383"/>
                </a:lnTo>
                <a:lnTo>
                  <a:pt x="133921" y="617886"/>
                </a:lnTo>
                <a:lnTo>
                  <a:pt x="100450" y="588330"/>
                </a:lnTo>
                <a:lnTo>
                  <a:pt x="71187" y="555986"/>
                </a:lnTo>
                <a:lnTo>
                  <a:pt x="46475" y="521125"/>
                </a:lnTo>
                <a:lnTo>
                  <a:pt x="26657" y="484020"/>
                </a:lnTo>
                <a:lnTo>
                  <a:pt x="12076" y="444941"/>
                </a:lnTo>
                <a:lnTo>
                  <a:pt x="3076" y="404160"/>
                </a:lnTo>
                <a:lnTo>
                  <a:pt x="0" y="36195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344488" y="4432400"/>
            <a:ext cx="2293620" cy="541129"/>
          </a:xfrm>
          <a:custGeom>
            <a:avLst/>
            <a:gdLst/>
            <a:ahLst/>
            <a:cxnLst/>
            <a:rect l="l" t="t" r="r" b="b"/>
            <a:pathLst>
              <a:path w="2293620" h="765175">
                <a:moveTo>
                  <a:pt x="0" y="382523"/>
                </a:moveTo>
                <a:lnTo>
                  <a:pt x="8291" y="336300"/>
                </a:lnTo>
                <a:lnTo>
                  <a:pt x="32527" y="291709"/>
                </a:lnTo>
                <a:lnTo>
                  <a:pt x="71747" y="249073"/>
                </a:lnTo>
                <a:lnTo>
                  <a:pt x="124992" y="208711"/>
                </a:lnTo>
                <a:lnTo>
                  <a:pt x="191301" y="170945"/>
                </a:lnTo>
                <a:lnTo>
                  <a:pt x="229056" y="153134"/>
                </a:lnTo>
                <a:lnTo>
                  <a:pt x="269716" y="136093"/>
                </a:lnTo>
                <a:lnTo>
                  <a:pt x="313163" y="119861"/>
                </a:lnTo>
                <a:lnTo>
                  <a:pt x="359276" y="104478"/>
                </a:lnTo>
                <a:lnTo>
                  <a:pt x="407936" y="89984"/>
                </a:lnTo>
                <a:lnTo>
                  <a:pt x="459022" y="76420"/>
                </a:lnTo>
                <a:lnTo>
                  <a:pt x="512415" y="63825"/>
                </a:lnTo>
                <a:lnTo>
                  <a:pt x="567994" y="52239"/>
                </a:lnTo>
                <a:lnTo>
                  <a:pt x="625640" y="41702"/>
                </a:lnTo>
                <a:lnTo>
                  <a:pt x="685233" y="32256"/>
                </a:lnTo>
                <a:lnTo>
                  <a:pt x="746652" y="23938"/>
                </a:lnTo>
                <a:lnTo>
                  <a:pt x="809778" y="16791"/>
                </a:lnTo>
                <a:lnTo>
                  <a:pt x="874491" y="10853"/>
                </a:lnTo>
                <a:lnTo>
                  <a:pt x="940670" y="6164"/>
                </a:lnTo>
                <a:lnTo>
                  <a:pt x="1008196" y="2766"/>
                </a:lnTo>
                <a:lnTo>
                  <a:pt x="1076949" y="698"/>
                </a:lnTo>
                <a:lnTo>
                  <a:pt x="1146810" y="0"/>
                </a:lnTo>
                <a:lnTo>
                  <a:pt x="1216668" y="698"/>
                </a:lnTo>
                <a:lnTo>
                  <a:pt x="1285420" y="2766"/>
                </a:lnTo>
                <a:lnTo>
                  <a:pt x="1352946" y="6164"/>
                </a:lnTo>
                <a:lnTo>
                  <a:pt x="1419124" y="10853"/>
                </a:lnTo>
                <a:lnTo>
                  <a:pt x="1483836" y="16791"/>
                </a:lnTo>
                <a:lnTo>
                  <a:pt x="1546962" y="23938"/>
                </a:lnTo>
                <a:lnTo>
                  <a:pt x="1608381" y="32256"/>
                </a:lnTo>
                <a:lnTo>
                  <a:pt x="1667973" y="41702"/>
                </a:lnTo>
                <a:lnTo>
                  <a:pt x="1725619" y="52239"/>
                </a:lnTo>
                <a:lnTo>
                  <a:pt x="1781198" y="63825"/>
                </a:lnTo>
                <a:lnTo>
                  <a:pt x="1834591" y="76420"/>
                </a:lnTo>
                <a:lnTo>
                  <a:pt x="1885678" y="89984"/>
                </a:lnTo>
                <a:lnTo>
                  <a:pt x="1934338" y="104478"/>
                </a:lnTo>
                <a:lnTo>
                  <a:pt x="1980451" y="119861"/>
                </a:lnTo>
                <a:lnTo>
                  <a:pt x="2023899" y="136093"/>
                </a:lnTo>
                <a:lnTo>
                  <a:pt x="2064560" y="153134"/>
                </a:lnTo>
                <a:lnTo>
                  <a:pt x="2102314" y="170945"/>
                </a:lnTo>
                <a:lnTo>
                  <a:pt x="2137043" y="189483"/>
                </a:lnTo>
                <a:lnTo>
                  <a:pt x="2196941" y="228588"/>
                </a:lnTo>
                <a:lnTo>
                  <a:pt x="2243294" y="270127"/>
                </a:lnTo>
                <a:lnTo>
                  <a:pt x="2275142" y="313780"/>
                </a:lnTo>
                <a:lnTo>
                  <a:pt x="2291526" y="359228"/>
                </a:lnTo>
                <a:lnTo>
                  <a:pt x="2293620" y="382523"/>
                </a:lnTo>
                <a:lnTo>
                  <a:pt x="2291526" y="405819"/>
                </a:lnTo>
                <a:lnTo>
                  <a:pt x="2275142" y="451267"/>
                </a:lnTo>
                <a:lnTo>
                  <a:pt x="2243294" y="494920"/>
                </a:lnTo>
                <a:lnTo>
                  <a:pt x="2196941" y="536459"/>
                </a:lnTo>
                <a:lnTo>
                  <a:pt x="2137043" y="575563"/>
                </a:lnTo>
                <a:lnTo>
                  <a:pt x="2102314" y="594102"/>
                </a:lnTo>
                <a:lnTo>
                  <a:pt x="2064560" y="611913"/>
                </a:lnTo>
                <a:lnTo>
                  <a:pt x="2023899" y="628954"/>
                </a:lnTo>
                <a:lnTo>
                  <a:pt x="1980451" y="645186"/>
                </a:lnTo>
                <a:lnTo>
                  <a:pt x="1934338" y="660569"/>
                </a:lnTo>
                <a:lnTo>
                  <a:pt x="1885678" y="675063"/>
                </a:lnTo>
                <a:lnTo>
                  <a:pt x="1834591" y="688627"/>
                </a:lnTo>
                <a:lnTo>
                  <a:pt x="1781198" y="701222"/>
                </a:lnTo>
                <a:lnTo>
                  <a:pt x="1725619" y="712808"/>
                </a:lnTo>
                <a:lnTo>
                  <a:pt x="1667973" y="723345"/>
                </a:lnTo>
                <a:lnTo>
                  <a:pt x="1608381" y="732791"/>
                </a:lnTo>
                <a:lnTo>
                  <a:pt x="1546962" y="741109"/>
                </a:lnTo>
                <a:lnTo>
                  <a:pt x="1483836" y="748256"/>
                </a:lnTo>
                <a:lnTo>
                  <a:pt x="1419124" y="754194"/>
                </a:lnTo>
                <a:lnTo>
                  <a:pt x="1352946" y="758883"/>
                </a:lnTo>
                <a:lnTo>
                  <a:pt x="1285420" y="762281"/>
                </a:lnTo>
                <a:lnTo>
                  <a:pt x="1216668" y="764349"/>
                </a:lnTo>
                <a:lnTo>
                  <a:pt x="1146810" y="765047"/>
                </a:lnTo>
                <a:lnTo>
                  <a:pt x="1076949" y="764349"/>
                </a:lnTo>
                <a:lnTo>
                  <a:pt x="1008196" y="762281"/>
                </a:lnTo>
                <a:lnTo>
                  <a:pt x="940670" y="758883"/>
                </a:lnTo>
                <a:lnTo>
                  <a:pt x="874491" y="754194"/>
                </a:lnTo>
                <a:lnTo>
                  <a:pt x="809778" y="748256"/>
                </a:lnTo>
                <a:lnTo>
                  <a:pt x="746652" y="741109"/>
                </a:lnTo>
                <a:lnTo>
                  <a:pt x="685233" y="732791"/>
                </a:lnTo>
                <a:lnTo>
                  <a:pt x="625640" y="723345"/>
                </a:lnTo>
                <a:lnTo>
                  <a:pt x="567994" y="712808"/>
                </a:lnTo>
                <a:lnTo>
                  <a:pt x="512415" y="701222"/>
                </a:lnTo>
                <a:lnTo>
                  <a:pt x="459022" y="688627"/>
                </a:lnTo>
                <a:lnTo>
                  <a:pt x="407936" y="675063"/>
                </a:lnTo>
                <a:lnTo>
                  <a:pt x="359276" y="660569"/>
                </a:lnTo>
                <a:lnTo>
                  <a:pt x="313163" y="645186"/>
                </a:lnTo>
                <a:lnTo>
                  <a:pt x="269716" y="628954"/>
                </a:lnTo>
                <a:lnTo>
                  <a:pt x="229056" y="611913"/>
                </a:lnTo>
                <a:lnTo>
                  <a:pt x="191301" y="594102"/>
                </a:lnTo>
                <a:lnTo>
                  <a:pt x="156574" y="575563"/>
                </a:lnTo>
                <a:lnTo>
                  <a:pt x="96677" y="536459"/>
                </a:lnTo>
                <a:lnTo>
                  <a:pt x="50324" y="494920"/>
                </a:lnTo>
                <a:lnTo>
                  <a:pt x="18476" y="451267"/>
                </a:lnTo>
                <a:lnTo>
                  <a:pt x="2092" y="405819"/>
                </a:lnTo>
                <a:lnTo>
                  <a:pt x="0" y="382523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3" name="object 18"/>
          <p:cNvSpPr txBox="1">
            <a:spLocks/>
          </p:cNvSpPr>
          <p:nvPr/>
        </p:nvSpPr>
        <p:spPr bwMode="gray">
          <a:xfrm>
            <a:off x="920552" y="1675034"/>
            <a:ext cx="84865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新增表單確認後，狀態如收據單號</a:t>
            </a:r>
            <a:r>
              <a:rPr kumimoji="0" lang="en-US" altLang="zh-TW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B00006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。列印預開收據申請單並簽章後，</a:t>
            </a:r>
            <a:r>
              <a:rPr kumimoji="0" lang="zh-TW" altLang="en-US" sz="2000" b="1" kern="0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申請單請送至研產處簽核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須檢附</a:t>
            </a:r>
            <a:r>
              <a:rPr kumimoji="0" lang="zh-TW" altLang="en-US" sz="2000" b="1" kern="0" spc="-5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合約書封面、合約總金額頁、用印關防頁及經費明細表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kumimoji="0" lang="zh-TW" altLang="en-US" sz="2000" b="1" kern="0" spc="-5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或函文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。若為</a:t>
            </a:r>
            <a:r>
              <a:rPr kumimoji="0" lang="zh-TW" altLang="en-US" sz="2000" b="1" kern="0" spc="-5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多期款項，請於申請單上填寫各期金額並檢附前期收據影本為佐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。研產處簽核後請至系統勾選該筆收據按下「</a:t>
            </a:r>
            <a:r>
              <a:rPr kumimoji="0" lang="zh-TW" altLang="en-US" sz="2000" b="1" kern="0" spc="-5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申請確認</a:t>
            </a:r>
            <a:r>
              <a:rPr kumimoji="0" lang="zh-TW" altLang="en-US" sz="2000" b="1" kern="0" spc="-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」，最後送出納組開立預開收據</a:t>
            </a:r>
            <a:endParaRPr kumimoji="0"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1915497" y="1061244"/>
            <a:ext cx="59927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 err="1">
                <a:solidFill>
                  <a:srgbClr val="0000F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sz="2800" b="1" spc="-5" dirty="0" err="1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800" b="1" i="1" spc="-5" dirty="0" err="1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收款收據系統操作步驟</a:t>
            </a:r>
            <a:r>
              <a:rPr lang="zh-TW" altLang="en-US" sz="2800" b="1" i="1" spc="-5" dirty="0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4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/5</a:t>
            </a:r>
            <a:r>
              <a:rPr b="1" spc="-5" dirty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)</a:t>
            </a:r>
            <a:endParaRPr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120638" y="1722013"/>
            <a:ext cx="734568" cy="576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360922" y="1821454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z="2400" b="1" spc="-5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4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795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5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 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96559" y="2731896"/>
            <a:ext cx="2540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2</a:t>
            </a:r>
            <a:endParaRPr sz="2400"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537654" y="1031180"/>
            <a:ext cx="9037320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-32076" y="1733561"/>
            <a:ext cx="43437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585"/>
              </a:spcBef>
            </a:pPr>
            <a:r>
              <a:rPr sz="2000" b="1" spc="10" dirty="0" err="1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列印預開收據申請單</a:t>
            </a:r>
            <a:r>
              <a:rPr lang="en-US" altLang="zh-TW" sz="2000" b="1" spc="10" dirty="0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lang="zh-TW" altLang="en-US" sz="2000" b="1" spc="10" dirty="0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範本</a:t>
            </a:r>
            <a:r>
              <a:rPr lang="en-US" altLang="zh-TW" sz="2000" b="1" spc="10" dirty="0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r>
              <a:rPr sz="2000" b="1" spc="10" dirty="0" err="1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如下表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1" y="2165602"/>
            <a:ext cx="3918518" cy="3592982"/>
          </a:xfrm>
          <a:prstGeom prst="rect">
            <a:avLst/>
          </a:prstGeom>
        </p:spPr>
      </p:pic>
      <p:sp>
        <p:nvSpPr>
          <p:cNvPr id="21" name="object 9"/>
          <p:cNvSpPr txBox="1"/>
          <p:nvPr/>
        </p:nvSpPr>
        <p:spPr>
          <a:xfrm>
            <a:off x="1915497" y="1061244"/>
            <a:ext cx="59927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" dirty="0" err="1">
                <a:solidFill>
                  <a:srgbClr val="0000FF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sz="2800" b="1" spc="-5" dirty="0" err="1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-</a:t>
            </a:r>
            <a:r>
              <a:rPr sz="2800" b="1" i="1" spc="-5" dirty="0" err="1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收款收據系統操作步驟</a:t>
            </a:r>
            <a:r>
              <a:rPr lang="zh-TW" altLang="en-US" sz="2800" b="1" i="1" spc="-5" dirty="0" smtClean="0">
                <a:solidFill>
                  <a:srgbClr val="990000"/>
                </a:solidFill>
                <a:latin typeface="Microsoft JhengHei"/>
                <a:ea typeface="微軟正黑體" panose="020B0604030504040204" pitchFamily="34" charset="-120"/>
                <a:cs typeface="Microsoft JhengHei"/>
              </a:rPr>
              <a:t> 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5</a:t>
            </a:r>
            <a:r>
              <a:rPr b="1" spc="-5" dirty="0" smtClean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/5</a:t>
            </a:r>
            <a:r>
              <a:rPr b="1" spc="-5" dirty="0">
                <a:solidFill>
                  <a:srgbClr val="990000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)</a:t>
            </a:r>
            <a:endParaRPr dirty="0">
              <a:latin typeface="Times New Roman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2" name="object 2"/>
          <p:cNvSpPr txBox="1"/>
          <p:nvPr/>
        </p:nvSpPr>
        <p:spPr>
          <a:xfrm>
            <a:off x="4439102" y="2199070"/>
            <a:ext cx="5320396" cy="260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ct val="1286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預</a:t>
            </a:r>
            <a:r>
              <a:rPr lang="zh-TW" altLang="en-US" sz="2000" b="1" spc="-5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開</a:t>
            </a:r>
            <a:r>
              <a:rPr lang="zh-TW" altLang="en-US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收據申請</a:t>
            </a:r>
            <a:r>
              <a:rPr lang="zh-TW" altLang="en-US" sz="2000" b="1" spc="-5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單</a:t>
            </a:r>
            <a:r>
              <a:rPr lang="zh-TW" altLang="en-US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列印後，務必於系統</a:t>
            </a:r>
            <a:r>
              <a:rPr lang="en-US" altLang="zh-TW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"</a:t>
            </a:r>
            <a:r>
              <a:rPr lang="zh-TW" altLang="en-US" sz="2000" b="1" spc="-5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申請</a:t>
            </a:r>
            <a:r>
              <a:rPr lang="zh-TW" altLang="en-US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確認</a:t>
            </a:r>
            <a:r>
              <a:rPr lang="en-US" altLang="zh-TW" sz="2000" b="1" spc="-5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”</a:t>
            </a:r>
          </a:p>
          <a:p>
            <a:pPr marL="469265" marR="5080" indent="-457200">
              <a:lnSpc>
                <a:spcPct val="1286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b="1" spc="-5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預開收據</a:t>
            </a:r>
            <a:r>
              <a:rPr lang="zh-TW" altLang="en-US" sz="2000" b="1" spc="-5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開立後由</a:t>
            </a:r>
            <a:r>
              <a:rPr sz="2000" b="1" spc="-5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申請老師轉交廠商</a:t>
            </a:r>
            <a:endParaRPr lang="en-US" altLang="zh-TW" sz="2000" b="1" spc="-5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355600" marR="211454" indent="-343535">
              <a:lnSpc>
                <a:spcPts val="4000"/>
              </a:lnSpc>
              <a:spcBef>
                <a:spcPts val="1000"/>
              </a:spcBef>
            </a:pPr>
            <a:r>
              <a:rPr lang="en-US" altLang="zh-TW" sz="2000" b="1" spc="-5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※</a:t>
            </a:r>
            <a:r>
              <a:rPr lang="zh-TW" altLang="en-US" sz="2000" b="1" spc="-5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</a:t>
            </a:r>
            <a:r>
              <a:rPr lang="zh-TW" altLang="en-US" sz="2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請申請人於收款收據申請單空白處填寫聯  </a:t>
            </a:r>
            <a:endParaRPr lang="en-US" altLang="zh-TW" sz="2000" b="1" spc="-5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355600" marR="211454" indent="-343535">
              <a:lnSpc>
                <a:spcPts val="4000"/>
              </a:lnSpc>
              <a:spcBef>
                <a:spcPts val="1000"/>
              </a:spcBef>
            </a:pPr>
            <a:r>
              <a:rPr lang="zh-TW" altLang="en-US" sz="2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lang="zh-TW" altLang="en-US" sz="2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     絡方式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5209555" y="1733561"/>
            <a:ext cx="43437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585"/>
              </a:spcBef>
            </a:pPr>
            <a:r>
              <a:rPr lang="zh-TW" altLang="en-US" sz="2000" b="1" spc="10" dirty="0" smtClean="0">
                <a:solidFill>
                  <a:srgbClr val="1A1A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預開收據操作注意事項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04810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6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(1/2)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2836"/>
              </p:ext>
            </p:extLst>
          </p:nvPr>
        </p:nvGraphicFramePr>
        <p:xfrm>
          <a:off x="488504" y="1428334"/>
          <a:ext cx="8136904" cy="248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757">
                  <a:extLst>
                    <a:ext uri="{9D8B030D-6E8A-4147-A177-3AD203B41FA5}">
                      <a16:colId xmlns:a16="http://schemas.microsoft.com/office/drawing/2014/main" val="1797464623"/>
                    </a:ext>
                  </a:extLst>
                </a:gridCol>
                <a:gridCol w="2668691">
                  <a:extLst>
                    <a:ext uri="{9D8B030D-6E8A-4147-A177-3AD203B41FA5}">
                      <a16:colId xmlns:a16="http://schemas.microsoft.com/office/drawing/2014/main" val="249251200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895954887"/>
                    </a:ext>
                  </a:extLst>
                </a:gridCol>
              </a:tblGrid>
              <a:tr h="56050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種類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適用範圍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表單位置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394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收入認列單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現金收款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會計室網頁</a:t>
                      </a:r>
                      <a:r>
                        <a:rPr lang="en-US" altLang="zh-TW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檔案下載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692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預開收據申請單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各計畫之請款收據</a:t>
                      </a:r>
                      <a:endParaRPr lang="en-US" altLang="zh-TW" b="1" dirty="0" smtClean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帳務暨請採購管理系統</a:t>
                      </a:r>
                      <a:r>
                        <a:rPr lang="en-US" altLang="zh-TW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收款收據系統</a:t>
                      </a:r>
                      <a:endParaRPr lang="en-US" altLang="zh-TW" b="1" dirty="0" smtClean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892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借支歸墊單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核銷借支的憑證不足，餘額繳回</a:t>
                      </a: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會計室網頁</a:t>
                      </a:r>
                      <a:r>
                        <a:rPr lang="en-US" altLang="zh-TW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altLang="en-US" b="1" dirty="0" smtClean="0">
                          <a:solidFill>
                            <a:srgbClr val="0066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檔案下載</a:t>
                      </a:r>
                    </a:p>
                    <a:p>
                      <a:pPr marL="0" indent="0" algn="l">
                        <a:buNone/>
                      </a:pPr>
                      <a:endParaRPr lang="zh-TW" altLang="en-US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21227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31025" y="4366130"/>
            <a:ext cx="629691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常見問題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ts val="2100"/>
              </a:lnSpc>
              <a:spcBef>
                <a:spcPts val="600"/>
              </a:spcBef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尚未開立收據，廠商已先行匯款入校庫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預開收據申請單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100"/>
              </a:lnSpc>
              <a:spcBef>
                <a:spcPts val="600"/>
              </a:spcBef>
              <a:buAutoNum type="arabicPeriod"/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計畫結算超支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補充保費不足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，將款項繳回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借支歸墊單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100"/>
              </a:lnSpc>
              <a:spcBef>
                <a:spcPts val="600"/>
              </a:spcBef>
              <a:buAutoNum type="arabicPeriod"/>
            </a:pP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7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493386" y="1124744"/>
            <a:ext cx="8915400" cy="4768408"/>
          </a:xfrm>
          <a:noFill/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如金額已收入校庫，計畫合約尚未核定，欲先開立收據者，須完成校內</a:t>
            </a:r>
            <a:r>
              <a:rPr lang="zh-TW" altLang="en-US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計畫合約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簽核後，</a:t>
            </a:r>
            <a:r>
              <a:rPr lang="zh-TW" altLang="en-US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申請開立</a:t>
            </a:r>
            <a:r>
              <a:rPr lang="en-US" altLang="zh-TW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600" b="1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預開收據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。如</a:t>
            </a:r>
            <a:r>
              <a:rPr lang="zh-TW" altLang="en-US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金額已收入校庫，計畫合約已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核定，</a:t>
            </a:r>
            <a:r>
              <a:rPr lang="zh-TW" altLang="en-US" sz="2600" b="1" u="sng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但尚未開立</a:t>
            </a:r>
            <a:r>
              <a:rPr lang="zh-TW" altLang="en-US" sz="2600" b="1" u="sng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收據者</a:t>
            </a:r>
            <a:r>
              <a:rPr lang="zh-TW" altLang="en-US" sz="2600" b="1" u="sng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，亦請申請</a:t>
            </a:r>
            <a:r>
              <a:rPr lang="zh-TW" altLang="en-US" sz="2600" b="1" u="sng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開立</a:t>
            </a:r>
            <a:r>
              <a:rPr lang="en-US" altLang="zh-TW" sz="2600" b="1" u="sng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600" b="1" u="sng" dirty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預開收據</a:t>
            </a:r>
            <a:r>
              <a:rPr lang="en-US" altLang="zh-TW" sz="2600" b="1" u="sng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，始得認列收入，動支預算</a:t>
            </a:r>
            <a:endParaRPr lang="en-US" altLang="zh-TW" sz="26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zh-TW" sz="2600" b="1" dirty="0" smtClean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除教育部計畫經簽核後，餘如產學等收入若經費未入校庫，預算仍不得動支使用 </a:t>
            </a:r>
            <a:r>
              <a:rPr lang="en-US" altLang="zh-TW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可代墊核銷</a:t>
            </a:r>
            <a:r>
              <a:rPr lang="en-US" altLang="zh-TW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600" b="1" dirty="0" smtClean="0">
              <a:solidFill>
                <a:srgbClr val="0066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zh-TW" sz="2600" b="1" dirty="0" smtClean="0">
              <a:solidFill>
                <a:srgbClr val="FF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計畫執行如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逾合約期間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，僅能於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帳務暨請採購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系統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zh-TW" altLang="en-US" sz="2600" b="1" dirty="0" smtClean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如須再執行預算</a:t>
            </a:r>
            <a:r>
              <a:rPr lang="zh-TW" altLang="en-US" sz="2600" b="1" dirty="0" smtClean="0">
                <a:solidFill>
                  <a:srgbClr val="0066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請至研產處申請展延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，始得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動支</a:t>
            </a:r>
            <a:endParaRPr lang="en-US" altLang="zh-TW" sz="2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>
              <a:lnSpc>
                <a:spcPct val="120000"/>
              </a:lnSpc>
              <a:buClr>
                <a:schemeClr val="tx1"/>
              </a:buClr>
              <a:buNone/>
            </a:pPr>
            <a:endParaRPr lang="en-US" altLang="zh-TW" sz="2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>
              <a:lnSpc>
                <a:spcPct val="120000"/>
              </a:lnSpc>
              <a:buClr>
                <a:schemeClr val="tx1"/>
              </a:buClr>
              <a:buNone/>
            </a:pP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>
              <a:lnSpc>
                <a:spcPct val="120000"/>
              </a:lnSpc>
              <a:buClr>
                <a:schemeClr val="tx1"/>
              </a:buClr>
              <a:buNone/>
            </a:pPr>
            <a:endParaRPr lang="en-US" altLang="zh-TW" b="1" dirty="0" smtClean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臺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收入注</a:t>
            </a:r>
            <a:r>
              <a:rPr lang="zh-TW" altLang="en-US" dirty="0" smtClean="0">
                <a:solidFill>
                  <a:srgbClr val="000000"/>
                </a:solidFill>
              </a:rPr>
              <a:t>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(2/2)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4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20EFC5-D238-415D-A59F-00C4A62A8BBC}" type="slidenum">
              <a:rPr lang="en-US" altLang="zh-TW">
                <a:latin typeface="Times New Roman" panose="02020603050405020304" pitchFamily="18" charset="0"/>
                <a:ea typeface="微軟正黑體" panose="020B0604030504040204" pitchFamily="34" charset="-120"/>
              </a:rPr>
              <a:pPr/>
              <a:t>8</a:t>
            </a:fld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>
          <a:xfrm>
            <a:off x="848544" y="1340768"/>
            <a:ext cx="8280920" cy="4048749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n-US" altLang="zh-TW" sz="2600" b="1" dirty="0" smtClean="0">
                <a:solidFill>
                  <a:srgbClr val="006600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表單可依系統提供範本使用</a:t>
            </a:r>
            <a:r>
              <a:rPr lang="en-US" altLang="zh-TW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先挑經費來源，再選範本</a:t>
            </a:r>
            <a:r>
              <a:rPr lang="en-US" altLang="zh-TW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 algn="just">
              <a:buNone/>
            </a:pPr>
            <a:r>
              <a:rPr lang="zh-TW" altLang="en-US" sz="2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，如無範本，再選</a:t>
            </a:r>
            <a:r>
              <a:rPr lang="en-US" altLang="zh-TW" sz="26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一般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2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新增空白表</a:t>
            </a:r>
            <a:endParaRPr lang="en-US" altLang="zh-TW" sz="2600" b="1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TW" sz="2600" b="1" dirty="0" smtClean="0">
              <a:solidFill>
                <a:srgbClr val="993366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2.</a:t>
            </a:r>
            <a:r>
              <a:rPr lang="zh-TW" altLang="en-US" sz="26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請務必確認收據受領人資料正確性，以免被金融機構  </a:t>
            </a:r>
            <a:endParaRPr lang="en-US" altLang="zh-TW" sz="2600" b="1" dirty="0" smtClean="0">
              <a:solidFill>
                <a:srgbClr val="993366"/>
              </a:solidFill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 退匯，損及受</a:t>
            </a:r>
            <a:r>
              <a:rPr lang="zh-TW" altLang="en-US" sz="2600" b="1" dirty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領</a:t>
            </a:r>
            <a:r>
              <a:rPr lang="zh-TW" altLang="en-US" sz="2600" b="1" dirty="0" smtClean="0">
                <a:solidFill>
                  <a:srgbClr val="993366"/>
                </a:solidFill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人權益及增加校內行政流程</a:t>
            </a:r>
            <a:endParaRPr lang="en-US" altLang="zh-TW" sz="2600" b="1" dirty="0" smtClean="0">
              <a:solidFill>
                <a:srgbClr val="993366"/>
              </a:solidFill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993366"/>
              </a:solidFill>
              <a:ea typeface="微軟正黑體" panose="020B0604030504040204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162475" y="206442"/>
            <a:ext cx="742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/>
            <a:r>
              <a:rPr kumimoji="0" lang="zh-TW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貳</a:t>
            </a:r>
            <a:r>
              <a:rPr kumimoji="0" lang="zh-TW" altLang="en-US" kern="0" dirty="0" smtClean="0">
                <a:solidFill>
                  <a:srgbClr val="000000"/>
                </a:solidFill>
                <a:cs typeface="Times New Roman" pitchFamily="18" charset="0"/>
              </a:rPr>
              <a:t>、撥款清冊</a:t>
            </a:r>
            <a:r>
              <a:rPr kumimoji="0" lang="zh-TW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注意事項 </a:t>
            </a:r>
            <a:r>
              <a:rPr kumimoji="0" lang="en-US" altLang="zh-TW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(1/4)</a:t>
            </a:r>
            <a:endParaRPr kumimoji="0" lang="zh-TW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標楷體"/>
        <a:ea typeface="標楷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87272" tIns="43637" rIns="87272" bIns="43637" anchor="ctr"/>
      <a:lstStyle>
        <a:defPPr algn="l">
          <a:buNone/>
          <a:defRPr sz="3600" dirty="0" smtClean="0">
            <a:solidFill>
              <a:srgbClr val="0000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s01_1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標楷體"/>
        <a:ea typeface="標楷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87272" tIns="43637" rIns="87272" bIns="43637" anchor="ctr"/>
      <a:lstStyle>
        <a:defPPr algn="l">
          <a:buNone/>
          <a:defRPr sz="3600" dirty="0" smtClean="0">
            <a:solidFill>
              <a:srgbClr val="0000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內控稽核</Template>
  <TotalTime>8014</TotalTime>
  <Words>2511</Words>
  <Application>Microsoft Office PowerPoint</Application>
  <PresentationFormat>A4 紙張 (210x297 公釐)</PresentationFormat>
  <Paragraphs>237</Paragraphs>
  <Slides>24</Slides>
  <Notes>2</Notes>
  <HiddenSlides>0</HiddenSlides>
  <MMClips>0</MMClips>
  <ScaleCrop>false</ScaleCrop>
  <HeadingPairs>
    <vt:vector size="10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  <vt:variant>
        <vt:lpstr>自訂放映</vt:lpstr>
      </vt:variant>
      <vt:variant>
        <vt:i4>1</vt:i4>
      </vt:variant>
    </vt:vector>
  </HeadingPairs>
  <TitlesOfParts>
    <vt:vector size="36" baseType="lpstr">
      <vt:lpstr>Microsoft JhengHei</vt:lpstr>
      <vt:lpstr>Microsoft JhengHei</vt:lpstr>
      <vt:lpstr>新細明體</vt:lpstr>
      <vt:lpstr>新細明體</vt:lpstr>
      <vt:lpstr>標楷體</vt:lpstr>
      <vt:lpstr>Calibri</vt:lpstr>
      <vt:lpstr>Times New Roman</vt:lpstr>
      <vt:lpstr>Wingdings</vt:lpstr>
      <vt:lpstr>ms01_1</vt:lpstr>
      <vt:lpstr>3_ms01_1</vt:lpstr>
      <vt:lpstr>多媒體項目</vt:lpstr>
      <vt:lpstr>105學年度第2學期 會計室業務重點宣導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一、借支及歸墊 (1/2)</vt:lpstr>
      <vt:lpstr>一、借支及歸墊 (2/2)</vt:lpstr>
      <vt:lpstr>二、代墊</vt:lpstr>
      <vt:lpstr>三、其他注意事項 (1/3)</vt:lpstr>
      <vt:lpstr>三、其他注意事項 (2/3)</vt:lpstr>
      <vt:lpstr>三、其他注意事項 (3/3)</vt:lpstr>
      <vt:lpstr>肆、憑證外送(調閱)注意事項</vt:lpstr>
      <vt:lpstr>肆、差旅費注意事項 (1/2)</vt:lpstr>
      <vt:lpstr>肆、差旅費注意事項 (2/2)</vt:lpstr>
      <vt:lpstr>PowerPoint 簡報</vt:lpstr>
      <vt:lpstr>PowerPoint 簡報</vt:lpstr>
      <vt:lpstr>簡報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Tsung-Yi Tsai</dc:creator>
  <cp:lastModifiedBy>owner</cp:lastModifiedBy>
  <cp:revision>589</cp:revision>
  <cp:lastPrinted>2016-09-19T02:33:32Z</cp:lastPrinted>
  <dcterms:created xsi:type="dcterms:W3CDTF">2013-05-13T12:22:58Z</dcterms:created>
  <dcterms:modified xsi:type="dcterms:W3CDTF">2017-03-08T05:40:45Z</dcterms:modified>
</cp:coreProperties>
</file>